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3"/>
  </p:notesMasterIdLst>
  <p:sldIdLst>
    <p:sldId id="256" r:id="rId2"/>
    <p:sldId id="257" r:id="rId3"/>
    <p:sldId id="259" r:id="rId4"/>
    <p:sldId id="260" r:id="rId5"/>
    <p:sldId id="261" r:id="rId6"/>
    <p:sldId id="263" r:id="rId7"/>
    <p:sldId id="262" r:id="rId8"/>
    <p:sldId id="268" r:id="rId9"/>
    <p:sldId id="264" r:id="rId10"/>
    <p:sldId id="266" r:id="rId11"/>
    <p:sldId id="267"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AAAE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342"/>
    <p:restoredTop sz="73197"/>
  </p:normalViewPr>
  <p:slideViewPr>
    <p:cSldViewPr snapToGrid="0" snapToObjects="1">
      <p:cViewPr varScale="1">
        <p:scale>
          <a:sx n="92" d="100"/>
          <a:sy n="92" d="100"/>
        </p:scale>
        <p:origin x="2264"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29BC018-3CA6-C940-BE46-17D102425337}" type="datetimeFigureOut">
              <a:rPr lang="en-US" smtClean="0"/>
              <a:t>10/25/21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AD2833A-C86B-9844-8288-B64A1BAED05B}" type="slidenum">
              <a:rPr lang="en-US" smtClean="0"/>
              <a:t>‹#›</a:t>
            </a:fld>
            <a:endParaRPr lang="en-US"/>
          </a:p>
        </p:txBody>
      </p:sp>
    </p:spTree>
    <p:extLst>
      <p:ext uri="{BB962C8B-B14F-4D97-AF65-F5344CB8AC3E}">
        <p14:creationId xmlns:p14="http://schemas.microsoft.com/office/powerpoint/2010/main" val="1509747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Good afternoon everyone, I’m Arjun Srinivasan and I’m a member of the research staff at Tableau.</a:t>
            </a:r>
          </a:p>
          <a:p>
            <a:endParaRPr lang="en-US" dirty="0"/>
          </a:p>
          <a:p>
            <a:r>
              <a:rPr lang="en-US" dirty="0"/>
              <a:t>I joined Tableau about a year ago and before that I was a PhD student at Georgia Tech.</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for this lighting talk, I’ll cover a few projects that I worked on during my PhD as well as some more recent work at Tableau.</a:t>
            </a:r>
          </a:p>
          <a:p>
            <a:endParaRPr lang="en-US" dirty="0"/>
          </a:p>
        </p:txBody>
      </p:sp>
      <p:sp>
        <p:nvSpPr>
          <p:cNvPr id="4" name="Slide Number Placeholder 3"/>
          <p:cNvSpPr>
            <a:spLocks noGrp="1"/>
          </p:cNvSpPr>
          <p:nvPr>
            <p:ph type="sldNum" sz="quarter" idx="5"/>
          </p:nvPr>
        </p:nvSpPr>
        <p:spPr/>
        <p:txBody>
          <a:bodyPr/>
          <a:lstStyle/>
          <a:p>
            <a:fld id="{9AD2833A-C86B-9844-8288-B64A1BAED05B}" type="slidenum">
              <a:rPr lang="en-US" smtClean="0"/>
              <a:t>1</a:t>
            </a:fld>
            <a:endParaRPr lang="en-US"/>
          </a:p>
        </p:txBody>
      </p:sp>
    </p:spTree>
    <p:extLst>
      <p:ext uri="{BB962C8B-B14F-4D97-AF65-F5344CB8AC3E}">
        <p14:creationId xmlns:p14="http://schemas.microsoft.com/office/powerpoint/2010/main" val="27402294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just to get some conversations going, I’ve also listed out some specific topics and questions that I’m currently most excited about.</a:t>
            </a:r>
          </a:p>
          <a:p>
            <a:endParaRPr lang="en-US" dirty="0"/>
          </a:p>
          <a:p>
            <a:r>
              <a:rPr lang="en-US" dirty="0"/>
              <a:t>So if you’re interested in thinking about</a:t>
            </a:r>
          </a:p>
          <a:p>
            <a:pPr marL="171450" indent="-171450">
              <a:buFontTx/>
              <a:buChar char="-"/>
            </a:pPr>
            <a:r>
              <a:rPr lang="en-US" dirty="0"/>
              <a:t>the role of language in data-driven communication, </a:t>
            </a:r>
          </a:p>
          <a:p>
            <a:pPr marL="171450" indent="-171450">
              <a:buFontTx/>
              <a:buChar char="-"/>
            </a:pPr>
            <a:r>
              <a:rPr lang="en-US" dirty="0"/>
              <a:t>Have ideas about curating large scale natural language datasets</a:t>
            </a:r>
          </a:p>
          <a:p>
            <a:pPr marL="171450" indent="-171450">
              <a:buFontTx/>
              <a:buChar char="-"/>
            </a:pPr>
            <a:r>
              <a:rPr lang="en-US" dirty="0"/>
              <a:t>Want to think about how we can build safer and more functional “auto-insight” systems</a:t>
            </a:r>
          </a:p>
          <a:p>
            <a:pPr marL="171450" indent="-171450">
              <a:buFontTx/>
              <a:buChar char="-"/>
            </a:pPr>
            <a:r>
              <a:rPr lang="en-US" dirty="0"/>
              <a:t>Or how we can leverage natural language and other modalities to make visualizations more accessible,</a:t>
            </a:r>
          </a:p>
          <a:p>
            <a:pPr marL="171450" indent="-171450">
              <a:buFontTx/>
              <a:buChar char="-"/>
            </a:pPr>
            <a:endParaRPr lang="en-US" dirty="0"/>
          </a:p>
          <a:p>
            <a:pPr marL="0" indent="0">
              <a:buFontTx/>
              <a:buNone/>
            </a:pPr>
            <a:r>
              <a:rPr lang="en-US" dirty="0"/>
              <a:t>Let’s chat more!</a:t>
            </a:r>
          </a:p>
        </p:txBody>
      </p:sp>
      <p:sp>
        <p:nvSpPr>
          <p:cNvPr id="4" name="Slide Number Placeholder 3"/>
          <p:cNvSpPr>
            <a:spLocks noGrp="1"/>
          </p:cNvSpPr>
          <p:nvPr>
            <p:ph type="sldNum" sz="quarter" idx="5"/>
          </p:nvPr>
        </p:nvSpPr>
        <p:spPr/>
        <p:txBody>
          <a:bodyPr/>
          <a:lstStyle/>
          <a:p>
            <a:fld id="{9AD2833A-C86B-9844-8288-B64A1BAED05B}" type="slidenum">
              <a:rPr lang="en-US" smtClean="0"/>
              <a:t>10</a:t>
            </a:fld>
            <a:endParaRPr lang="en-US"/>
          </a:p>
        </p:txBody>
      </p:sp>
    </p:spTree>
    <p:extLst>
      <p:ext uri="{BB962C8B-B14F-4D97-AF65-F5344CB8AC3E}">
        <p14:creationId xmlns:p14="http://schemas.microsoft.com/office/powerpoint/2010/main" val="19553615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 and I’ll be happy to take any questions.</a:t>
            </a:r>
          </a:p>
        </p:txBody>
      </p:sp>
      <p:sp>
        <p:nvSpPr>
          <p:cNvPr id="4" name="Slide Number Placeholder 3"/>
          <p:cNvSpPr>
            <a:spLocks noGrp="1"/>
          </p:cNvSpPr>
          <p:nvPr>
            <p:ph type="sldNum" sz="quarter" idx="5"/>
          </p:nvPr>
        </p:nvSpPr>
        <p:spPr/>
        <p:txBody>
          <a:bodyPr/>
          <a:lstStyle/>
          <a:p>
            <a:fld id="{9AD2833A-C86B-9844-8288-B64A1BAED05B}" type="slidenum">
              <a:rPr lang="en-US" smtClean="0"/>
              <a:t>11</a:t>
            </a:fld>
            <a:endParaRPr lang="en-US"/>
          </a:p>
        </p:txBody>
      </p:sp>
    </p:spTree>
    <p:extLst>
      <p:ext uri="{BB962C8B-B14F-4D97-AF65-F5344CB8AC3E}">
        <p14:creationId xmlns:p14="http://schemas.microsoft.com/office/powerpoint/2010/main" val="24290450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 high-level, I’m interested in interaction-focused research in the context of visualization tools, and over the past few years, I’ve specifically explored how natural language can be used as both an input modality for people to express their goals to a system, as well as an output modality for systems to guide people.</a:t>
            </a:r>
          </a:p>
          <a:p>
            <a:endParaRPr lang="en-US" dirty="0"/>
          </a:p>
        </p:txBody>
      </p:sp>
      <p:sp>
        <p:nvSpPr>
          <p:cNvPr id="4" name="Slide Number Placeholder 3"/>
          <p:cNvSpPr>
            <a:spLocks noGrp="1"/>
          </p:cNvSpPr>
          <p:nvPr>
            <p:ph type="sldNum" sz="quarter" idx="5"/>
          </p:nvPr>
        </p:nvSpPr>
        <p:spPr/>
        <p:txBody>
          <a:bodyPr/>
          <a:lstStyle/>
          <a:p>
            <a:fld id="{9AD2833A-C86B-9844-8288-B64A1BAED05B}" type="slidenum">
              <a:rPr lang="en-US" smtClean="0"/>
              <a:t>2</a:t>
            </a:fld>
            <a:endParaRPr lang="en-US"/>
          </a:p>
        </p:txBody>
      </p:sp>
    </p:spTree>
    <p:extLst>
      <p:ext uri="{BB962C8B-B14F-4D97-AF65-F5344CB8AC3E}">
        <p14:creationId xmlns:p14="http://schemas.microsoft.com/office/powerpoint/2010/main" val="34770031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the space of using language as an input </a:t>
            </a:r>
            <a:r>
              <a:rPr lang="en-US" dirty="0" err="1"/>
              <a:t>modalitiy</a:t>
            </a:r>
            <a:r>
              <a:rPr lang="en-US" dirty="0"/>
              <a:t>,</a:t>
            </a:r>
          </a:p>
          <a:p>
            <a:endParaRPr lang="en-US" dirty="0"/>
          </a:p>
        </p:txBody>
      </p:sp>
      <p:sp>
        <p:nvSpPr>
          <p:cNvPr id="4" name="Slide Number Placeholder 3"/>
          <p:cNvSpPr>
            <a:spLocks noGrp="1"/>
          </p:cNvSpPr>
          <p:nvPr>
            <p:ph type="sldNum" sz="quarter" idx="5"/>
          </p:nvPr>
        </p:nvSpPr>
        <p:spPr/>
        <p:txBody>
          <a:bodyPr/>
          <a:lstStyle/>
          <a:p>
            <a:fld id="{9AD2833A-C86B-9844-8288-B64A1BAED05B}" type="slidenum">
              <a:rPr lang="en-US" smtClean="0"/>
              <a:t>3</a:t>
            </a:fld>
            <a:endParaRPr lang="en-US"/>
          </a:p>
        </p:txBody>
      </p:sp>
    </p:spTree>
    <p:extLst>
      <p:ext uri="{BB962C8B-B14F-4D97-AF65-F5344CB8AC3E}">
        <p14:creationId xmlns:p14="http://schemas.microsoft.com/office/powerpoint/2010/main" val="17486521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main theme of my work has been to explore how we can design multimodal interfaces that leverage speech in combination with other modalities like pen and touch to facilitate a more fluid and expressive interaction experience.</a:t>
            </a:r>
          </a:p>
          <a:p>
            <a:endParaRPr lang="en-US" dirty="0"/>
          </a:p>
          <a:p>
            <a:r>
              <a:rPr lang="en-US" dirty="0"/>
              <a:t>And here you can see some examples of these multimodal visualization systems working across a range of charts and devices.</a:t>
            </a:r>
          </a:p>
          <a:p>
            <a:endParaRPr lang="en-US" dirty="0"/>
          </a:p>
        </p:txBody>
      </p:sp>
      <p:sp>
        <p:nvSpPr>
          <p:cNvPr id="4" name="Slide Number Placeholder 3"/>
          <p:cNvSpPr>
            <a:spLocks noGrp="1"/>
          </p:cNvSpPr>
          <p:nvPr>
            <p:ph type="sldNum" sz="quarter" idx="5"/>
          </p:nvPr>
        </p:nvSpPr>
        <p:spPr/>
        <p:txBody>
          <a:bodyPr/>
          <a:lstStyle/>
          <a:p>
            <a:fld id="{9AD2833A-C86B-9844-8288-B64A1BAED05B}" type="slidenum">
              <a:rPr lang="en-US" smtClean="0"/>
              <a:t>4</a:t>
            </a:fld>
            <a:endParaRPr lang="en-US"/>
          </a:p>
        </p:txBody>
      </p:sp>
    </p:spTree>
    <p:extLst>
      <p:ext uri="{BB962C8B-B14F-4D97-AF65-F5344CB8AC3E}">
        <p14:creationId xmlns:p14="http://schemas.microsoft.com/office/powerpoint/2010/main" val="36876397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Besides working on these systems myself, I’ve also built toolkits and datasets that can help other developers experiment with natural language input and prototype new systems of their own.</a:t>
            </a:r>
          </a:p>
          <a:p>
            <a:endParaRPr lang="en-US" dirty="0"/>
          </a:p>
        </p:txBody>
      </p:sp>
      <p:sp>
        <p:nvSpPr>
          <p:cNvPr id="4" name="Slide Number Placeholder 3"/>
          <p:cNvSpPr>
            <a:spLocks noGrp="1"/>
          </p:cNvSpPr>
          <p:nvPr>
            <p:ph type="sldNum" sz="quarter" idx="5"/>
          </p:nvPr>
        </p:nvSpPr>
        <p:spPr/>
        <p:txBody>
          <a:bodyPr/>
          <a:lstStyle/>
          <a:p>
            <a:fld id="{9AD2833A-C86B-9844-8288-B64A1BAED05B}" type="slidenum">
              <a:rPr lang="en-US" smtClean="0"/>
              <a:t>5</a:t>
            </a:fld>
            <a:endParaRPr lang="en-US"/>
          </a:p>
        </p:txBody>
      </p:sp>
    </p:spTree>
    <p:extLst>
      <p:ext uri="{BB962C8B-B14F-4D97-AF65-F5344CB8AC3E}">
        <p14:creationId xmlns:p14="http://schemas.microsoft.com/office/powerpoint/2010/main" val="18164561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Switching gears to thinking about language as output from visualization tools,</a:t>
            </a:r>
          </a:p>
          <a:p>
            <a:endParaRPr lang="en-US" dirty="0"/>
          </a:p>
        </p:txBody>
      </p:sp>
      <p:sp>
        <p:nvSpPr>
          <p:cNvPr id="4" name="Slide Number Placeholder 3"/>
          <p:cNvSpPr>
            <a:spLocks noGrp="1"/>
          </p:cNvSpPr>
          <p:nvPr>
            <p:ph type="sldNum" sz="quarter" idx="5"/>
          </p:nvPr>
        </p:nvSpPr>
        <p:spPr/>
        <p:txBody>
          <a:bodyPr/>
          <a:lstStyle/>
          <a:p>
            <a:fld id="{9AD2833A-C86B-9844-8288-B64A1BAED05B}" type="slidenum">
              <a:rPr lang="en-US" smtClean="0"/>
              <a:t>6</a:t>
            </a:fld>
            <a:endParaRPr lang="en-US"/>
          </a:p>
        </p:txBody>
      </p:sp>
    </p:spTree>
    <p:extLst>
      <p:ext uri="{BB962C8B-B14F-4D97-AF65-F5344CB8AC3E}">
        <p14:creationId xmlns:p14="http://schemas.microsoft.com/office/powerpoint/2010/main" val="21861599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I’ve worked on a couple of systems that generate text to guide visual analysis and communication.</a:t>
            </a:r>
          </a:p>
          <a:p>
            <a:endParaRPr lang="en-US" dirty="0"/>
          </a:p>
          <a:p>
            <a:r>
              <a:rPr lang="en-US" dirty="0"/>
              <a:t>For instance, I’ve looked into how visualization systems can use some basic statistics to infer textual “data facts” and leverage those as a way to offer visualization or annotation recommendations that can aid data-driven communication.</a:t>
            </a:r>
          </a:p>
        </p:txBody>
      </p:sp>
      <p:sp>
        <p:nvSpPr>
          <p:cNvPr id="4" name="Slide Number Placeholder 3"/>
          <p:cNvSpPr>
            <a:spLocks noGrp="1"/>
          </p:cNvSpPr>
          <p:nvPr>
            <p:ph type="sldNum" sz="quarter" idx="5"/>
          </p:nvPr>
        </p:nvSpPr>
        <p:spPr/>
        <p:txBody>
          <a:bodyPr/>
          <a:lstStyle/>
          <a:p>
            <a:fld id="{9AD2833A-C86B-9844-8288-B64A1BAED05B}" type="slidenum">
              <a:rPr lang="en-US" smtClean="0"/>
              <a:t>7</a:t>
            </a:fld>
            <a:endParaRPr lang="en-US"/>
          </a:p>
        </p:txBody>
      </p:sp>
    </p:spTree>
    <p:extLst>
      <p:ext uri="{BB962C8B-B14F-4D97-AF65-F5344CB8AC3E}">
        <p14:creationId xmlns:p14="http://schemas.microsoft.com/office/powerpoint/2010/main" val="24188936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more recent work that we presented at UIST a couple of weeks ago, we also looked into how visualization systems can generate utterance recommendations and present these at different points during a session to guide analysis while implicitly aiding discoverability of language input, which has been a long standing challenge in HCI.</a:t>
            </a:r>
          </a:p>
        </p:txBody>
      </p:sp>
      <p:sp>
        <p:nvSpPr>
          <p:cNvPr id="4" name="Slide Number Placeholder 3"/>
          <p:cNvSpPr>
            <a:spLocks noGrp="1"/>
          </p:cNvSpPr>
          <p:nvPr>
            <p:ph type="sldNum" sz="quarter" idx="5"/>
          </p:nvPr>
        </p:nvSpPr>
        <p:spPr/>
        <p:txBody>
          <a:bodyPr/>
          <a:lstStyle/>
          <a:p>
            <a:fld id="{9AD2833A-C86B-9844-8288-B64A1BAED05B}" type="slidenum">
              <a:rPr lang="en-US" smtClean="0"/>
              <a:t>8</a:t>
            </a:fld>
            <a:endParaRPr lang="en-US"/>
          </a:p>
        </p:txBody>
      </p:sp>
    </p:spTree>
    <p:extLst>
      <p:ext uri="{BB962C8B-B14F-4D97-AF65-F5344CB8AC3E}">
        <p14:creationId xmlns:p14="http://schemas.microsoft.com/office/powerpoint/2010/main" val="42625597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I’ve mainly talked about natural language interfaces today, I’m happy to chat about interaction research in the context of visualization tools in general,</a:t>
            </a:r>
          </a:p>
        </p:txBody>
      </p:sp>
      <p:sp>
        <p:nvSpPr>
          <p:cNvPr id="4" name="Slide Number Placeholder 3"/>
          <p:cNvSpPr>
            <a:spLocks noGrp="1"/>
          </p:cNvSpPr>
          <p:nvPr>
            <p:ph type="sldNum" sz="quarter" idx="5"/>
          </p:nvPr>
        </p:nvSpPr>
        <p:spPr/>
        <p:txBody>
          <a:bodyPr/>
          <a:lstStyle/>
          <a:p>
            <a:fld id="{9AD2833A-C86B-9844-8288-B64A1BAED05B}" type="slidenum">
              <a:rPr lang="en-US" smtClean="0"/>
              <a:t>9</a:t>
            </a:fld>
            <a:endParaRPr lang="en-US"/>
          </a:p>
        </p:txBody>
      </p:sp>
    </p:spTree>
    <p:extLst>
      <p:ext uri="{BB962C8B-B14F-4D97-AF65-F5344CB8AC3E}">
        <p14:creationId xmlns:p14="http://schemas.microsoft.com/office/powerpoint/2010/main" val="23113598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DEAF2FD-6882-C548-AFD8-86495A10F83C}" type="datetimeFigureOut">
              <a:rPr lang="en-US" smtClean="0"/>
              <a:t>10/25/21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FDBF6A9-6EAC-2648-9835-3F18207A7A2E}" type="slidenum">
              <a:rPr lang="en-US" smtClean="0"/>
              <a:t>‹#›</a:t>
            </a:fld>
            <a:endParaRPr lang="en-US"/>
          </a:p>
        </p:txBody>
      </p:sp>
    </p:spTree>
    <p:extLst>
      <p:ext uri="{BB962C8B-B14F-4D97-AF65-F5344CB8AC3E}">
        <p14:creationId xmlns:p14="http://schemas.microsoft.com/office/powerpoint/2010/main" val="16497981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DEAF2FD-6882-C548-AFD8-86495A10F83C}" type="datetimeFigureOut">
              <a:rPr lang="en-US" smtClean="0"/>
              <a:t>10/25/21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FDBF6A9-6EAC-2648-9835-3F18207A7A2E}" type="slidenum">
              <a:rPr lang="en-US" smtClean="0"/>
              <a:t>‹#›</a:t>
            </a:fld>
            <a:endParaRPr lang="en-US"/>
          </a:p>
        </p:txBody>
      </p:sp>
    </p:spTree>
    <p:extLst>
      <p:ext uri="{BB962C8B-B14F-4D97-AF65-F5344CB8AC3E}">
        <p14:creationId xmlns:p14="http://schemas.microsoft.com/office/powerpoint/2010/main" val="34655879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DEAF2FD-6882-C548-AFD8-86495A10F83C}" type="datetimeFigureOut">
              <a:rPr lang="en-US" smtClean="0"/>
              <a:t>10/25/21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FDBF6A9-6EAC-2648-9835-3F18207A7A2E}" type="slidenum">
              <a:rPr lang="en-US" smtClean="0"/>
              <a:t>‹#›</a:t>
            </a:fld>
            <a:endParaRPr lang="en-US"/>
          </a:p>
        </p:txBody>
      </p:sp>
    </p:spTree>
    <p:extLst>
      <p:ext uri="{BB962C8B-B14F-4D97-AF65-F5344CB8AC3E}">
        <p14:creationId xmlns:p14="http://schemas.microsoft.com/office/powerpoint/2010/main" val="2825620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DEAF2FD-6882-C548-AFD8-86495A10F83C}" type="datetimeFigureOut">
              <a:rPr lang="en-US" smtClean="0"/>
              <a:t>10/25/21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FDBF6A9-6EAC-2648-9835-3F18207A7A2E}" type="slidenum">
              <a:rPr lang="en-US" smtClean="0"/>
              <a:t>‹#›</a:t>
            </a:fld>
            <a:endParaRPr lang="en-US"/>
          </a:p>
        </p:txBody>
      </p:sp>
    </p:spTree>
    <p:extLst>
      <p:ext uri="{BB962C8B-B14F-4D97-AF65-F5344CB8AC3E}">
        <p14:creationId xmlns:p14="http://schemas.microsoft.com/office/powerpoint/2010/main" val="30325925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DEAF2FD-6882-C548-AFD8-86495A10F83C}" type="datetimeFigureOut">
              <a:rPr lang="en-US" smtClean="0"/>
              <a:t>10/25/21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FDBF6A9-6EAC-2648-9835-3F18207A7A2E}" type="slidenum">
              <a:rPr lang="en-US" smtClean="0"/>
              <a:t>‹#›</a:t>
            </a:fld>
            <a:endParaRPr lang="en-US"/>
          </a:p>
        </p:txBody>
      </p:sp>
    </p:spTree>
    <p:extLst>
      <p:ext uri="{BB962C8B-B14F-4D97-AF65-F5344CB8AC3E}">
        <p14:creationId xmlns:p14="http://schemas.microsoft.com/office/powerpoint/2010/main" val="31268345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DEAF2FD-6882-C548-AFD8-86495A10F83C}" type="datetimeFigureOut">
              <a:rPr lang="en-US" smtClean="0"/>
              <a:t>10/25/21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FDBF6A9-6EAC-2648-9835-3F18207A7A2E}" type="slidenum">
              <a:rPr lang="en-US" smtClean="0"/>
              <a:t>‹#›</a:t>
            </a:fld>
            <a:endParaRPr lang="en-US"/>
          </a:p>
        </p:txBody>
      </p:sp>
    </p:spTree>
    <p:extLst>
      <p:ext uri="{BB962C8B-B14F-4D97-AF65-F5344CB8AC3E}">
        <p14:creationId xmlns:p14="http://schemas.microsoft.com/office/powerpoint/2010/main" val="8733065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DEAF2FD-6882-C548-AFD8-86495A10F83C}" type="datetimeFigureOut">
              <a:rPr lang="en-US" smtClean="0"/>
              <a:t>10/25/21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FDBF6A9-6EAC-2648-9835-3F18207A7A2E}" type="slidenum">
              <a:rPr lang="en-US" smtClean="0"/>
              <a:t>‹#›</a:t>
            </a:fld>
            <a:endParaRPr lang="en-US"/>
          </a:p>
        </p:txBody>
      </p:sp>
    </p:spTree>
    <p:extLst>
      <p:ext uri="{BB962C8B-B14F-4D97-AF65-F5344CB8AC3E}">
        <p14:creationId xmlns:p14="http://schemas.microsoft.com/office/powerpoint/2010/main" val="35359315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DEAF2FD-6882-C548-AFD8-86495A10F83C}" type="datetimeFigureOut">
              <a:rPr lang="en-US" smtClean="0"/>
              <a:t>10/25/21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FDBF6A9-6EAC-2648-9835-3F18207A7A2E}" type="slidenum">
              <a:rPr lang="en-US" smtClean="0"/>
              <a:t>‹#›</a:t>
            </a:fld>
            <a:endParaRPr lang="en-US"/>
          </a:p>
        </p:txBody>
      </p:sp>
    </p:spTree>
    <p:extLst>
      <p:ext uri="{BB962C8B-B14F-4D97-AF65-F5344CB8AC3E}">
        <p14:creationId xmlns:p14="http://schemas.microsoft.com/office/powerpoint/2010/main" val="17186485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DEAF2FD-6882-C548-AFD8-86495A10F83C}" type="datetimeFigureOut">
              <a:rPr lang="en-US" smtClean="0"/>
              <a:t>10/25/21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FDBF6A9-6EAC-2648-9835-3F18207A7A2E}" type="slidenum">
              <a:rPr lang="en-US" smtClean="0"/>
              <a:t>‹#›</a:t>
            </a:fld>
            <a:endParaRPr lang="en-US"/>
          </a:p>
        </p:txBody>
      </p:sp>
    </p:spTree>
    <p:extLst>
      <p:ext uri="{BB962C8B-B14F-4D97-AF65-F5344CB8AC3E}">
        <p14:creationId xmlns:p14="http://schemas.microsoft.com/office/powerpoint/2010/main" val="13480199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DEAF2FD-6882-C548-AFD8-86495A10F83C}" type="datetimeFigureOut">
              <a:rPr lang="en-US" smtClean="0"/>
              <a:t>10/25/21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FDBF6A9-6EAC-2648-9835-3F18207A7A2E}" type="slidenum">
              <a:rPr lang="en-US" smtClean="0"/>
              <a:t>‹#›</a:t>
            </a:fld>
            <a:endParaRPr lang="en-US"/>
          </a:p>
        </p:txBody>
      </p:sp>
    </p:spTree>
    <p:extLst>
      <p:ext uri="{BB962C8B-B14F-4D97-AF65-F5344CB8AC3E}">
        <p14:creationId xmlns:p14="http://schemas.microsoft.com/office/powerpoint/2010/main" val="22238079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DEAF2FD-6882-C548-AFD8-86495A10F83C}" type="datetimeFigureOut">
              <a:rPr lang="en-US" smtClean="0"/>
              <a:t>10/25/21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FDBF6A9-6EAC-2648-9835-3F18207A7A2E}" type="slidenum">
              <a:rPr lang="en-US" smtClean="0"/>
              <a:t>‹#›</a:t>
            </a:fld>
            <a:endParaRPr lang="en-US"/>
          </a:p>
        </p:txBody>
      </p:sp>
    </p:spTree>
    <p:extLst>
      <p:ext uri="{BB962C8B-B14F-4D97-AF65-F5344CB8AC3E}">
        <p14:creationId xmlns:p14="http://schemas.microsoft.com/office/powerpoint/2010/main" val="11447511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DEAF2FD-6882-C548-AFD8-86495A10F83C}" type="datetimeFigureOut">
              <a:rPr lang="en-US" smtClean="0"/>
              <a:t>10/25/21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FDBF6A9-6EAC-2648-9835-3F18207A7A2E}" type="slidenum">
              <a:rPr lang="en-US" smtClean="0"/>
              <a:t>‹#›</a:t>
            </a:fld>
            <a:endParaRPr lang="en-US"/>
          </a:p>
        </p:txBody>
      </p:sp>
    </p:spTree>
    <p:extLst>
      <p:ext uri="{BB962C8B-B14F-4D97-AF65-F5344CB8AC3E}">
        <p14:creationId xmlns:p14="http://schemas.microsoft.com/office/powerpoint/2010/main" val="2565771565"/>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36.svg"/><Relationship Id="rId3" Type="http://schemas.openxmlformats.org/officeDocument/2006/relationships/image" Target="../media/image31.png"/><Relationship Id="rId7" Type="http://schemas.openxmlformats.org/officeDocument/2006/relationships/image" Target="../media/image35.png"/><Relationship Id="rId12" Type="http://schemas.openxmlformats.org/officeDocument/2006/relationships/image" Target="../media/image40.sv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34.svg"/><Relationship Id="rId11" Type="http://schemas.openxmlformats.org/officeDocument/2006/relationships/image" Target="../media/image39.png"/><Relationship Id="rId5" Type="http://schemas.openxmlformats.org/officeDocument/2006/relationships/image" Target="../media/image33.png"/><Relationship Id="rId10" Type="http://schemas.openxmlformats.org/officeDocument/2006/relationships/image" Target="../media/image38.svg"/><Relationship Id="rId4" Type="http://schemas.openxmlformats.org/officeDocument/2006/relationships/image" Target="../media/image32.svg"/><Relationship Id="rId9" Type="http://schemas.openxmlformats.org/officeDocument/2006/relationships/image" Target="../media/image37.png"/></Relationships>
</file>

<file path=ppt/slides/_rels/slide11.xml.rels><?xml version="1.0" encoding="UTF-8" standalone="yes"?>
<Relationships xmlns="http://schemas.openxmlformats.org/package/2006/relationships"><Relationship Id="rId8" Type="http://schemas.openxmlformats.org/officeDocument/2006/relationships/image" Target="../media/image36.svg"/><Relationship Id="rId13" Type="http://schemas.openxmlformats.org/officeDocument/2006/relationships/image" Target="../media/image1.png"/><Relationship Id="rId3" Type="http://schemas.openxmlformats.org/officeDocument/2006/relationships/image" Target="../media/image31.png"/><Relationship Id="rId7" Type="http://schemas.openxmlformats.org/officeDocument/2006/relationships/image" Target="../media/image35.png"/><Relationship Id="rId12" Type="http://schemas.openxmlformats.org/officeDocument/2006/relationships/image" Target="../media/image40.sv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34.svg"/><Relationship Id="rId11" Type="http://schemas.openxmlformats.org/officeDocument/2006/relationships/image" Target="../media/image39.png"/><Relationship Id="rId5" Type="http://schemas.openxmlformats.org/officeDocument/2006/relationships/image" Target="../media/image33.png"/><Relationship Id="rId10" Type="http://schemas.openxmlformats.org/officeDocument/2006/relationships/image" Target="../media/image38.svg"/><Relationship Id="rId4" Type="http://schemas.openxmlformats.org/officeDocument/2006/relationships/image" Target="../media/image32.svg"/><Relationship Id="rId9" Type="http://schemas.openxmlformats.org/officeDocument/2006/relationships/image" Target="../media/image37.png"/><Relationship Id="rId14" Type="http://schemas.openxmlformats.org/officeDocument/2006/relationships/image" Target="../media/image2.png"/></Relationships>
</file>

<file path=ppt/slides/_rels/slide2.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sv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slides/_rels/slide3.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sv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6.gif"/><Relationship Id="rId4" Type="http://schemas.openxmlformats.org/officeDocument/2006/relationships/image" Target="../media/image15.gif"/></Relationships>
</file>

<file path=ppt/slides/_rels/slide5.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png"/></Relationships>
</file>

<file path=ppt/slides/_rels/slide6.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sv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30.svg"/><Relationship Id="rId3" Type="http://schemas.openxmlformats.org/officeDocument/2006/relationships/image" Target="../media/image25.png"/><Relationship Id="rId7" Type="http://schemas.openxmlformats.org/officeDocument/2006/relationships/image" Target="../media/image29.png"/><Relationship Id="rId12" Type="http://schemas.openxmlformats.org/officeDocument/2006/relationships/image" Target="../media/image13.sv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8.svg"/><Relationship Id="rId11" Type="http://schemas.openxmlformats.org/officeDocument/2006/relationships/image" Target="../media/image12.png"/><Relationship Id="rId5" Type="http://schemas.openxmlformats.org/officeDocument/2006/relationships/image" Target="../media/image27.png"/><Relationship Id="rId10" Type="http://schemas.openxmlformats.org/officeDocument/2006/relationships/image" Target="../media/image11.svg"/><Relationship Id="rId4" Type="http://schemas.openxmlformats.org/officeDocument/2006/relationships/image" Target="../media/image26.svg"/><Relationship Id="rId9"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E72A28-C6B1-EB40-AB9D-10893A654886}"/>
              </a:ext>
            </a:extLst>
          </p:cNvPr>
          <p:cNvSpPr>
            <a:spLocks noGrp="1"/>
          </p:cNvSpPr>
          <p:nvPr>
            <p:ph type="ctrTitle"/>
          </p:nvPr>
        </p:nvSpPr>
        <p:spPr>
          <a:xfrm>
            <a:off x="415159" y="880626"/>
            <a:ext cx="11361682" cy="2387600"/>
          </a:xfrm>
        </p:spPr>
        <p:txBody>
          <a:bodyPr>
            <a:noAutofit/>
          </a:bodyPr>
          <a:lstStyle/>
          <a:p>
            <a:pPr algn="l"/>
            <a:r>
              <a:rPr lang="en-US" sz="4800" b="1" dirty="0">
                <a:solidFill>
                  <a:schemeClr val="accent4"/>
                </a:solidFill>
                <a:latin typeface="Segoe UI" panose="020B0502040204020203" pitchFamily="34" charset="0"/>
                <a:ea typeface="Helvetica Neue" panose="02000503000000020004" pitchFamily="2" charset="0"/>
                <a:cs typeface="Segoe UI" panose="020B0502040204020203" pitchFamily="34" charset="0"/>
              </a:rPr>
              <a:t>Natural Language </a:t>
            </a:r>
            <a:r>
              <a:rPr lang="en-US" sz="4800" b="1" dirty="0">
                <a:solidFill>
                  <a:schemeClr val="bg1">
                    <a:lumMod val="50000"/>
                    <a:lumOff val="50000"/>
                  </a:schemeClr>
                </a:solidFill>
                <a:latin typeface="Segoe UI" panose="020B0502040204020203" pitchFamily="34" charset="0"/>
                <a:ea typeface="Helvetica Neue" panose="02000503000000020004" pitchFamily="2" charset="0"/>
                <a:cs typeface="Segoe UI" panose="020B0502040204020203" pitchFamily="34" charset="0"/>
              </a:rPr>
              <a:t>as</a:t>
            </a:r>
            <a:r>
              <a:rPr lang="en-US" sz="4800" b="1" dirty="0">
                <a:latin typeface="Segoe UI" panose="020B0502040204020203" pitchFamily="34" charset="0"/>
                <a:ea typeface="Helvetica Neue" panose="02000503000000020004" pitchFamily="2" charset="0"/>
                <a:cs typeface="Segoe UI" panose="020B0502040204020203" pitchFamily="34" charset="0"/>
              </a:rPr>
              <a:t> </a:t>
            </a:r>
            <a:r>
              <a:rPr lang="en-US" sz="4800" b="1" dirty="0">
                <a:solidFill>
                  <a:schemeClr val="tx2"/>
                </a:solidFill>
                <a:latin typeface="Segoe UI" panose="020B0502040204020203" pitchFamily="34" charset="0"/>
                <a:ea typeface="Helvetica Neue" panose="02000503000000020004" pitchFamily="2" charset="0"/>
                <a:cs typeface="Segoe UI" panose="020B0502040204020203" pitchFamily="34" charset="0"/>
              </a:rPr>
              <a:t>Input for </a:t>
            </a:r>
            <a:r>
              <a:rPr lang="en-US" sz="4800" b="1" dirty="0">
                <a:solidFill>
                  <a:schemeClr val="bg1">
                    <a:lumMod val="50000"/>
                    <a:lumOff val="50000"/>
                  </a:schemeClr>
                </a:solidFill>
                <a:latin typeface="Segoe UI" panose="020B0502040204020203" pitchFamily="34" charset="0"/>
                <a:ea typeface="Helvetica Neue" panose="02000503000000020004" pitchFamily="2" charset="0"/>
                <a:cs typeface="Segoe UI" panose="020B0502040204020203" pitchFamily="34" charset="0"/>
              </a:rPr>
              <a:t>and</a:t>
            </a:r>
            <a:r>
              <a:rPr lang="en-US" sz="4800" b="1" dirty="0">
                <a:latin typeface="Segoe UI" panose="020B0502040204020203" pitchFamily="34" charset="0"/>
                <a:ea typeface="Helvetica Neue" panose="02000503000000020004" pitchFamily="2" charset="0"/>
                <a:cs typeface="Segoe UI" panose="020B0502040204020203" pitchFamily="34" charset="0"/>
              </a:rPr>
              <a:t> </a:t>
            </a:r>
            <a:r>
              <a:rPr lang="en-US" sz="4800" b="1" dirty="0">
                <a:solidFill>
                  <a:schemeClr val="tx2"/>
                </a:solidFill>
                <a:latin typeface="Segoe UI" panose="020B0502040204020203" pitchFamily="34" charset="0"/>
                <a:ea typeface="Helvetica Neue" panose="02000503000000020004" pitchFamily="2" charset="0"/>
                <a:cs typeface="Segoe UI" panose="020B0502040204020203" pitchFamily="34" charset="0"/>
              </a:rPr>
              <a:t>Output from</a:t>
            </a:r>
            <a:r>
              <a:rPr lang="en-US" sz="4800" b="1" dirty="0">
                <a:latin typeface="Segoe UI" panose="020B0502040204020203" pitchFamily="34" charset="0"/>
                <a:ea typeface="Helvetica Neue" panose="02000503000000020004" pitchFamily="2" charset="0"/>
                <a:cs typeface="Segoe UI" panose="020B0502040204020203" pitchFamily="34" charset="0"/>
              </a:rPr>
              <a:t> </a:t>
            </a:r>
            <a:r>
              <a:rPr lang="en-US" sz="4800" b="1" dirty="0">
                <a:solidFill>
                  <a:schemeClr val="accent4"/>
                </a:solidFill>
                <a:latin typeface="Segoe UI" panose="020B0502040204020203" pitchFamily="34" charset="0"/>
                <a:ea typeface="Helvetica Neue" panose="02000503000000020004" pitchFamily="2" charset="0"/>
                <a:cs typeface="Segoe UI" panose="020B0502040204020203" pitchFamily="34" charset="0"/>
              </a:rPr>
              <a:t>Visualization Systems</a:t>
            </a:r>
          </a:p>
        </p:txBody>
      </p:sp>
      <p:sp>
        <p:nvSpPr>
          <p:cNvPr id="3" name="Subtitle 2">
            <a:extLst>
              <a:ext uri="{FF2B5EF4-FFF2-40B4-BE49-F238E27FC236}">
                <a16:creationId xmlns:a16="http://schemas.microsoft.com/office/drawing/2014/main" id="{58B7804D-CD48-4849-800B-8C2EAEE1FD70}"/>
              </a:ext>
            </a:extLst>
          </p:cNvPr>
          <p:cNvSpPr>
            <a:spLocks noGrp="1"/>
          </p:cNvSpPr>
          <p:nvPr>
            <p:ph type="subTitle" idx="1"/>
          </p:nvPr>
        </p:nvSpPr>
        <p:spPr>
          <a:xfrm>
            <a:off x="2339367" y="4698611"/>
            <a:ext cx="2779416" cy="453318"/>
          </a:xfrm>
        </p:spPr>
        <p:txBody>
          <a:bodyPr anchor="ctr">
            <a:normAutofit lnSpcReduction="10000"/>
          </a:bodyPr>
          <a:lstStyle/>
          <a:p>
            <a:pPr algn="l"/>
            <a:r>
              <a:rPr lang="en-US" sz="2800" dirty="0">
                <a:latin typeface="Segoe UI" panose="020B0502040204020203" pitchFamily="34" charset="0"/>
                <a:ea typeface="Helvetica Neue" panose="02000503000000020004" pitchFamily="2" charset="0"/>
                <a:cs typeface="Segoe UI" panose="020B0502040204020203" pitchFamily="34" charset="0"/>
              </a:rPr>
              <a:t>Arjun Srinivasan</a:t>
            </a:r>
          </a:p>
        </p:txBody>
      </p:sp>
      <p:pic>
        <p:nvPicPr>
          <p:cNvPr id="5" name="Picture 4">
            <a:extLst>
              <a:ext uri="{FF2B5EF4-FFF2-40B4-BE49-F238E27FC236}">
                <a16:creationId xmlns:a16="http://schemas.microsoft.com/office/drawing/2014/main" id="{0DA47622-EDBC-CA4F-93AF-87811EE87AD1}"/>
              </a:ext>
            </a:extLst>
          </p:cNvPr>
          <p:cNvPicPr>
            <a:picLocks noChangeAspect="1"/>
          </p:cNvPicPr>
          <p:nvPr/>
        </p:nvPicPr>
        <p:blipFill rotWithShape="1">
          <a:blip r:embed="rId3"/>
          <a:srcRect l="16232" t="18231" r="17903" b="15904"/>
          <a:stretch/>
        </p:blipFill>
        <p:spPr>
          <a:xfrm>
            <a:off x="415158" y="4272113"/>
            <a:ext cx="1759631" cy="1759631"/>
          </a:xfrm>
          <a:prstGeom prst="ellipse">
            <a:avLst/>
          </a:prstGeom>
        </p:spPr>
      </p:pic>
      <p:grpSp>
        <p:nvGrpSpPr>
          <p:cNvPr id="12" name="Group 11">
            <a:extLst>
              <a:ext uri="{FF2B5EF4-FFF2-40B4-BE49-F238E27FC236}">
                <a16:creationId xmlns:a16="http://schemas.microsoft.com/office/drawing/2014/main" id="{D6098BAE-B992-794B-95F4-2ED43938D94B}"/>
              </a:ext>
            </a:extLst>
          </p:cNvPr>
          <p:cNvGrpSpPr/>
          <p:nvPr/>
        </p:nvGrpSpPr>
        <p:grpSpPr>
          <a:xfrm>
            <a:off x="2423404" y="5213714"/>
            <a:ext cx="2501480" cy="400110"/>
            <a:chOff x="2868248" y="5213714"/>
            <a:chExt cx="2501480" cy="400110"/>
          </a:xfrm>
        </p:grpSpPr>
        <p:pic>
          <p:nvPicPr>
            <p:cNvPr id="10" name="Picture 2" descr="Image result for tableau png logo dark">
              <a:extLst>
                <a:ext uri="{FF2B5EF4-FFF2-40B4-BE49-F238E27FC236}">
                  <a16:creationId xmlns:a16="http://schemas.microsoft.com/office/drawing/2014/main" id="{14387AAC-D430-5445-BED8-D8C9A353C5D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77025"/>
            <a:stretch/>
          </p:blipFill>
          <p:spPr bwMode="auto">
            <a:xfrm>
              <a:off x="2868248" y="5247810"/>
              <a:ext cx="371996" cy="331918"/>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4FEC3481-B63F-254C-87EA-A9CE7347DC68}"/>
                </a:ext>
              </a:extLst>
            </p:cNvPr>
            <p:cNvSpPr/>
            <p:nvPr/>
          </p:nvSpPr>
          <p:spPr>
            <a:xfrm>
              <a:off x="3203173" y="5213714"/>
              <a:ext cx="2166555" cy="400110"/>
            </a:xfrm>
            <a:prstGeom prst="rect">
              <a:avLst/>
            </a:prstGeom>
          </p:spPr>
          <p:txBody>
            <a:bodyPr wrap="none">
              <a:spAutoFit/>
            </a:bodyPr>
            <a:lstStyle/>
            <a:p>
              <a:r>
                <a:rPr lang="en-US" sz="2000" dirty="0">
                  <a:solidFill>
                    <a:schemeClr val="tx2"/>
                  </a:solidFill>
                  <a:latin typeface="Avenir Light" panose="020B0402020203020204" pitchFamily="34" charset="77"/>
                  <a:ea typeface="Helvetica Neue Light" panose="02000403000000020004" pitchFamily="2" charset="0"/>
                  <a:cs typeface="Helvetica Neue" panose="02000503000000020004" pitchFamily="2" charset="0"/>
                </a:rPr>
                <a:t>Tableau Research</a:t>
              </a:r>
            </a:p>
          </p:txBody>
        </p:sp>
      </p:grpSp>
      <p:grpSp>
        <p:nvGrpSpPr>
          <p:cNvPr id="7" name="Group 6">
            <a:extLst>
              <a:ext uri="{FF2B5EF4-FFF2-40B4-BE49-F238E27FC236}">
                <a16:creationId xmlns:a16="http://schemas.microsoft.com/office/drawing/2014/main" id="{793B4C12-2724-4043-8CB2-DA07FE842281}"/>
              </a:ext>
            </a:extLst>
          </p:cNvPr>
          <p:cNvGrpSpPr/>
          <p:nvPr/>
        </p:nvGrpSpPr>
        <p:grpSpPr>
          <a:xfrm>
            <a:off x="5074561" y="4723567"/>
            <a:ext cx="1550890" cy="369332"/>
            <a:chOff x="5074561" y="4723567"/>
            <a:chExt cx="1550890" cy="369332"/>
          </a:xfrm>
        </p:grpSpPr>
        <p:pic>
          <p:nvPicPr>
            <p:cNvPr id="4" name="Picture 3">
              <a:extLst>
                <a:ext uri="{FF2B5EF4-FFF2-40B4-BE49-F238E27FC236}">
                  <a16:creationId xmlns:a16="http://schemas.microsoft.com/office/drawing/2014/main" id="{AEF26473-0C1A-3044-8C86-D0198BFF000C}"/>
                </a:ext>
              </a:extLst>
            </p:cNvPr>
            <p:cNvPicPr>
              <a:picLocks noChangeAspect="1"/>
            </p:cNvPicPr>
            <p:nvPr/>
          </p:nvPicPr>
          <p:blipFill>
            <a:blip r:embed="rId5"/>
            <a:stretch>
              <a:fillRect/>
            </a:stretch>
          </p:blipFill>
          <p:spPr>
            <a:xfrm>
              <a:off x="5074561" y="4752300"/>
              <a:ext cx="340599" cy="340599"/>
            </a:xfrm>
            <a:prstGeom prst="rect">
              <a:avLst/>
            </a:prstGeom>
          </p:spPr>
        </p:pic>
        <p:sp>
          <p:nvSpPr>
            <p:cNvPr id="6" name="TextBox 5">
              <a:extLst>
                <a:ext uri="{FF2B5EF4-FFF2-40B4-BE49-F238E27FC236}">
                  <a16:creationId xmlns:a16="http://schemas.microsoft.com/office/drawing/2014/main" id="{494BC09A-4C5A-C545-9D55-D87E004B4C90}"/>
                </a:ext>
              </a:extLst>
            </p:cNvPr>
            <p:cNvSpPr txBox="1"/>
            <p:nvPr/>
          </p:nvSpPr>
          <p:spPr>
            <a:xfrm>
              <a:off x="5360361" y="4723567"/>
              <a:ext cx="1265090" cy="369332"/>
            </a:xfrm>
            <a:prstGeom prst="rect">
              <a:avLst/>
            </a:prstGeom>
            <a:noFill/>
          </p:spPr>
          <p:txBody>
            <a:bodyPr wrap="none" rtlCol="0">
              <a:spAutoFit/>
            </a:bodyPr>
            <a:lstStyle/>
            <a:p>
              <a:r>
                <a:rPr lang="en-US" dirty="0">
                  <a:solidFill>
                    <a:srgbClr val="2AAAE0"/>
                  </a:solidFill>
                  <a:latin typeface="Segoe UI" panose="020B0502040204020203" pitchFamily="34" charset="0"/>
                  <a:cs typeface="Segoe UI" panose="020B0502040204020203" pitchFamily="34" charset="0"/>
                </a:rPr>
                <a:t>@10_arjun</a:t>
              </a:r>
            </a:p>
          </p:txBody>
        </p:sp>
      </p:grpSp>
    </p:spTree>
    <p:extLst>
      <p:ext uri="{BB962C8B-B14F-4D97-AF65-F5344CB8AC3E}">
        <p14:creationId xmlns:p14="http://schemas.microsoft.com/office/powerpoint/2010/main" val="12259637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User with solid fill">
            <a:extLst>
              <a:ext uri="{FF2B5EF4-FFF2-40B4-BE49-F238E27FC236}">
                <a16:creationId xmlns:a16="http://schemas.microsoft.com/office/drawing/2014/main" id="{6AAE81F5-2DFB-7D45-9983-E5B05BC5BB18}"/>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1703371" y="3112728"/>
            <a:ext cx="1325563" cy="1325563"/>
          </a:xfrm>
        </p:spPr>
      </p:pic>
      <p:grpSp>
        <p:nvGrpSpPr>
          <p:cNvPr id="6" name="Group 5">
            <a:extLst>
              <a:ext uri="{FF2B5EF4-FFF2-40B4-BE49-F238E27FC236}">
                <a16:creationId xmlns:a16="http://schemas.microsoft.com/office/drawing/2014/main" id="{F8FA42A7-996A-904E-99C7-F72019097F2C}"/>
              </a:ext>
            </a:extLst>
          </p:cNvPr>
          <p:cNvGrpSpPr/>
          <p:nvPr/>
        </p:nvGrpSpPr>
        <p:grpSpPr>
          <a:xfrm>
            <a:off x="9081723" y="2908772"/>
            <a:ext cx="1902647" cy="1902646"/>
            <a:chOff x="7004736" y="2393092"/>
            <a:chExt cx="2071817" cy="2071816"/>
          </a:xfrm>
          <a:solidFill>
            <a:schemeClr val="tx1">
              <a:lumMod val="50000"/>
            </a:schemeClr>
          </a:solidFill>
        </p:grpSpPr>
        <p:pic>
          <p:nvPicPr>
            <p:cNvPr id="7" name="Graphic 6" descr="Monitor with solid fill">
              <a:extLst>
                <a:ext uri="{FF2B5EF4-FFF2-40B4-BE49-F238E27FC236}">
                  <a16:creationId xmlns:a16="http://schemas.microsoft.com/office/drawing/2014/main" id="{FFCBC10E-9E17-D144-BEFF-BE9CC2DD62A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004736" y="2393092"/>
              <a:ext cx="2071816" cy="2071816"/>
            </a:xfrm>
            <a:prstGeom prst="rect">
              <a:avLst/>
            </a:prstGeom>
          </p:spPr>
        </p:pic>
        <p:pic>
          <p:nvPicPr>
            <p:cNvPr id="8" name="Graphic 7" descr="Database with solid fill">
              <a:extLst>
                <a:ext uri="{FF2B5EF4-FFF2-40B4-BE49-F238E27FC236}">
                  <a16:creationId xmlns:a16="http://schemas.microsoft.com/office/drawing/2014/main" id="{FD58D7EF-3946-D34A-8386-010F33C04E6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572501" y="3886200"/>
              <a:ext cx="504052" cy="504052"/>
            </a:xfrm>
            <a:prstGeom prst="rect">
              <a:avLst/>
            </a:prstGeom>
          </p:spPr>
        </p:pic>
        <p:pic>
          <p:nvPicPr>
            <p:cNvPr id="9" name="Graphic 8" descr="Bar chart with solid fill">
              <a:extLst>
                <a:ext uri="{FF2B5EF4-FFF2-40B4-BE49-F238E27FC236}">
                  <a16:creationId xmlns:a16="http://schemas.microsoft.com/office/drawing/2014/main" id="{58806D34-7F91-FC4C-B0D8-ECF27F3E3AC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313275" y="2920314"/>
              <a:ext cx="727369" cy="727369"/>
            </a:xfrm>
            <a:prstGeom prst="rect">
              <a:avLst/>
            </a:prstGeom>
          </p:spPr>
        </p:pic>
        <p:pic>
          <p:nvPicPr>
            <p:cNvPr id="10" name="Graphic 9" descr="Upward trend with solid fill">
              <a:extLst>
                <a:ext uri="{FF2B5EF4-FFF2-40B4-BE49-F238E27FC236}">
                  <a16:creationId xmlns:a16="http://schemas.microsoft.com/office/drawing/2014/main" id="{5E068B78-A070-4C45-AE52-F73176DE18B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040644" y="2920252"/>
              <a:ext cx="727369" cy="727369"/>
            </a:xfrm>
            <a:prstGeom prst="rect">
              <a:avLst/>
            </a:prstGeom>
          </p:spPr>
        </p:pic>
      </p:grpSp>
      <p:cxnSp>
        <p:nvCxnSpPr>
          <p:cNvPr id="11" name="Straight Arrow Connector 10">
            <a:extLst>
              <a:ext uri="{FF2B5EF4-FFF2-40B4-BE49-F238E27FC236}">
                <a16:creationId xmlns:a16="http://schemas.microsoft.com/office/drawing/2014/main" id="{AF076183-1E68-0147-B7A3-232562BB2C70}"/>
              </a:ext>
            </a:extLst>
          </p:cNvPr>
          <p:cNvCxnSpPr>
            <a:cxnSpLocks/>
          </p:cNvCxnSpPr>
          <p:nvPr/>
        </p:nvCxnSpPr>
        <p:spPr>
          <a:xfrm>
            <a:off x="3551722" y="3636791"/>
            <a:ext cx="5197643" cy="0"/>
          </a:xfrm>
          <a:prstGeom prst="straightConnector1">
            <a:avLst/>
          </a:prstGeom>
          <a:ln w="76200">
            <a:solidFill>
              <a:schemeClr val="tx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C2FF86B6-9BB0-924D-81CD-508ADE018246}"/>
              </a:ext>
            </a:extLst>
          </p:cNvPr>
          <p:cNvCxnSpPr>
            <a:cxnSpLocks/>
          </p:cNvCxnSpPr>
          <p:nvPr/>
        </p:nvCxnSpPr>
        <p:spPr>
          <a:xfrm flipH="1">
            <a:off x="3551722" y="4060865"/>
            <a:ext cx="5197643" cy="0"/>
          </a:xfrm>
          <a:prstGeom prst="straightConnector1">
            <a:avLst/>
          </a:prstGeom>
          <a:ln w="76200">
            <a:solidFill>
              <a:schemeClr val="tx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C359B924-DE59-0B40-8437-697699824DAD}"/>
              </a:ext>
            </a:extLst>
          </p:cNvPr>
          <p:cNvSpPr txBox="1"/>
          <p:nvPr/>
        </p:nvSpPr>
        <p:spPr>
          <a:xfrm>
            <a:off x="8824856" y="4747705"/>
            <a:ext cx="2416380" cy="307777"/>
          </a:xfrm>
          <a:prstGeom prst="rect">
            <a:avLst/>
          </a:prstGeom>
          <a:noFill/>
        </p:spPr>
        <p:txBody>
          <a:bodyPr wrap="square"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fr-FR" sz="1400" b="1" i="0" u="none" strike="noStrike" kern="1200" cap="none" spc="0" normalizeH="0" baseline="0" noProof="0" dirty="0" err="1">
                <a:ln>
                  <a:noFill/>
                </a:ln>
                <a:solidFill>
                  <a:schemeClr val="bg1">
                    <a:lumMod val="75000"/>
                    <a:lumOff val="25000"/>
                  </a:schemeClr>
                </a:solidFill>
                <a:effectLst/>
                <a:uLnTx/>
                <a:uFillTx/>
                <a:latin typeface="Segoe UI" panose="020B0502040204020203" pitchFamily="34" charset="0"/>
                <a:ea typeface="+mn-ea"/>
                <a:cs typeface="Segoe UI" panose="020B0502040204020203" pitchFamily="34" charset="0"/>
              </a:rPr>
              <a:t>Visualization</a:t>
            </a:r>
            <a:r>
              <a:rPr kumimoji="0" lang="fr-FR" sz="1400" b="1" i="0" u="none" strike="noStrike" kern="1200" cap="none" spc="0" normalizeH="0" baseline="0" noProof="0" dirty="0">
                <a:ln>
                  <a:noFill/>
                </a:ln>
                <a:solidFill>
                  <a:schemeClr val="bg1">
                    <a:lumMod val="75000"/>
                    <a:lumOff val="25000"/>
                  </a:schemeClr>
                </a:solidFill>
                <a:effectLst/>
                <a:uLnTx/>
                <a:uFillTx/>
                <a:latin typeface="Segoe UI" panose="020B0502040204020203" pitchFamily="34" charset="0"/>
                <a:ea typeface="+mn-ea"/>
                <a:cs typeface="Segoe UI" panose="020B0502040204020203" pitchFamily="34" charset="0"/>
              </a:rPr>
              <a:t> </a:t>
            </a:r>
            <a:r>
              <a:rPr kumimoji="0" lang="fr-FR" sz="1400" b="1" i="0" u="none" strike="noStrike" kern="1200" cap="none" spc="0" normalizeH="0" baseline="0" noProof="0" dirty="0" err="1">
                <a:ln>
                  <a:noFill/>
                </a:ln>
                <a:solidFill>
                  <a:schemeClr val="bg1">
                    <a:lumMod val="75000"/>
                    <a:lumOff val="25000"/>
                  </a:schemeClr>
                </a:solidFill>
                <a:effectLst/>
                <a:uLnTx/>
                <a:uFillTx/>
                <a:latin typeface="Segoe UI" panose="020B0502040204020203" pitchFamily="34" charset="0"/>
                <a:ea typeface="+mn-ea"/>
                <a:cs typeface="Segoe UI" panose="020B0502040204020203" pitchFamily="34" charset="0"/>
              </a:rPr>
              <a:t>Systems</a:t>
            </a:r>
            <a:endParaRPr kumimoji="0" lang="fr-FR" sz="1400" b="1" i="0" u="none" strike="noStrike" kern="1200" cap="none" spc="0" normalizeH="0" baseline="0" noProof="0" dirty="0">
              <a:ln>
                <a:noFill/>
              </a:ln>
              <a:solidFill>
                <a:schemeClr val="bg1">
                  <a:lumMod val="75000"/>
                  <a:lumOff val="25000"/>
                </a:schemeClr>
              </a:solidFill>
              <a:effectLst/>
              <a:uLnTx/>
              <a:uFillTx/>
              <a:latin typeface="Segoe UI" panose="020B0502040204020203" pitchFamily="34" charset="0"/>
              <a:ea typeface="+mn-ea"/>
              <a:cs typeface="Segoe UI" panose="020B0502040204020203" pitchFamily="34" charset="0"/>
            </a:endParaRPr>
          </a:p>
        </p:txBody>
      </p:sp>
      <p:sp>
        <p:nvSpPr>
          <p:cNvPr id="14" name="TextBox 13">
            <a:extLst>
              <a:ext uri="{FF2B5EF4-FFF2-40B4-BE49-F238E27FC236}">
                <a16:creationId xmlns:a16="http://schemas.microsoft.com/office/drawing/2014/main" id="{BFAE9EA8-B23C-5C44-8062-0F1622113A90}"/>
              </a:ext>
            </a:extLst>
          </p:cNvPr>
          <p:cNvSpPr txBox="1"/>
          <p:nvPr/>
        </p:nvSpPr>
        <p:spPr>
          <a:xfrm>
            <a:off x="1384255" y="4743588"/>
            <a:ext cx="1963794" cy="307777"/>
          </a:xfrm>
          <a:prstGeom prst="rect">
            <a:avLst/>
          </a:prstGeom>
          <a:noFill/>
        </p:spPr>
        <p:txBody>
          <a:bodyPr wrap="square"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fr-FR" sz="1400" b="1" i="0" u="none" strike="noStrike" kern="1200" cap="none" spc="0" normalizeH="0" baseline="0" noProof="0" dirty="0">
                <a:ln>
                  <a:noFill/>
                </a:ln>
                <a:solidFill>
                  <a:schemeClr val="bg1">
                    <a:lumMod val="75000"/>
                    <a:lumOff val="25000"/>
                  </a:schemeClr>
                </a:solidFill>
                <a:effectLst/>
                <a:uLnTx/>
                <a:uFillTx/>
                <a:latin typeface="Segoe UI" panose="020B0502040204020203" pitchFamily="34" charset="0"/>
                <a:ea typeface="+mn-ea"/>
                <a:cs typeface="Segoe UI" panose="020B0502040204020203" pitchFamily="34" charset="0"/>
              </a:rPr>
              <a:t>Humans</a:t>
            </a:r>
          </a:p>
        </p:txBody>
      </p:sp>
      <p:sp>
        <p:nvSpPr>
          <p:cNvPr id="3" name="TextBox 2">
            <a:extLst>
              <a:ext uri="{FF2B5EF4-FFF2-40B4-BE49-F238E27FC236}">
                <a16:creationId xmlns:a16="http://schemas.microsoft.com/office/drawing/2014/main" id="{62E5BA77-BE30-5748-89EF-954DFED39CC8}"/>
              </a:ext>
            </a:extLst>
          </p:cNvPr>
          <p:cNvSpPr txBox="1"/>
          <p:nvPr/>
        </p:nvSpPr>
        <p:spPr>
          <a:xfrm>
            <a:off x="3320152" y="4511410"/>
            <a:ext cx="5660782" cy="1754326"/>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Segoe UI" panose="020B0502040204020203" pitchFamily="34" charset="0"/>
                <a:cs typeface="Segoe UI" panose="020B0502040204020203" pitchFamily="34" charset="0"/>
              </a:rPr>
              <a:t>What type of data facts do people care about? When and how should these be presented? What are the risks/benefits of </a:t>
            </a:r>
            <a:r>
              <a:rPr lang="en-US" dirty="0">
                <a:solidFill>
                  <a:schemeClr val="accent4"/>
                </a:solidFill>
                <a:latin typeface="Segoe UI" panose="020B0502040204020203" pitchFamily="34" charset="0"/>
                <a:cs typeface="Segoe UI" panose="020B0502040204020203" pitchFamily="34" charset="0"/>
              </a:rPr>
              <a:t>“auto-insight” systems</a:t>
            </a:r>
            <a:r>
              <a:rPr lang="en-US" dirty="0">
                <a:latin typeface="Segoe UI" panose="020B0502040204020203" pitchFamily="34" charset="0"/>
                <a:cs typeface="Segoe UI" panose="020B0502040204020203" pitchFamily="34" charset="0"/>
              </a:rPr>
              <a:t>?</a:t>
            </a:r>
          </a:p>
          <a:p>
            <a:pPr marL="285750" indent="-285750">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marL="285750" indent="-285750" algn="just">
              <a:buFont typeface="Arial" panose="020B0604020202020204" pitchFamily="34" charset="0"/>
              <a:buChar char="•"/>
            </a:pPr>
            <a:r>
              <a:rPr lang="en-US" dirty="0">
                <a:latin typeface="Segoe UI" panose="020B0502040204020203" pitchFamily="34" charset="0"/>
                <a:cs typeface="Segoe UI" panose="020B0502040204020203" pitchFamily="34" charset="0"/>
              </a:rPr>
              <a:t>How can we leverage NL, audio, and/or other modalities to </a:t>
            </a:r>
            <a:r>
              <a:rPr lang="en-US" dirty="0">
                <a:solidFill>
                  <a:schemeClr val="accent4"/>
                </a:solidFill>
                <a:latin typeface="Segoe UI" panose="020B0502040204020203" pitchFamily="34" charset="0"/>
                <a:cs typeface="Segoe UI" panose="020B0502040204020203" pitchFamily="34" charset="0"/>
              </a:rPr>
              <a:t>improve accessibility</a:t>
            </a:r>
            <a:r>
              <a:rPr lang="en-US" dirty="0">
                <a:latin typeface="Segoe UI" panose="020B0502040204020203" pitchFamily="34" charset="0"/>
                <a:cs typeface="Segoe UI" panose="020B0502040204020203" pitchFamily="34" charset="0"/>
              </a:rPr>
              <a:t>?</a:t>
            </a:r>
          </a:p>
        </p:txBody>
      </p:sp>
      <p:sp>
        <p:nvSpPr>
          <p:cNvPr id="22" name="TextBox 21">
            <a:extLst>
              <a:ext uri="{FF2B5EF4-FFF2-40B4-BE49-F238E27FC236}">
                <a16:creationId xmlns:a16="http://schemas.microsoft.com/office/drawing/2014/main" id="{F784C505-FB40-0147-A6E5-C06F243E9BC7}"/>
              </a:ext>
            </a:extLst>
          </p:cNvPr>
          <p:cNvSpPr txBox="1"/>
          <p:nvPr/>
        </p:nvSpPr>
        <p:spPr>
          <a:xfrm>
            <a:off x="3320152" y="1624547"/>
            <a:ext cx="5660782" cy="1477328"/>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Segoe UI" panose="020B0502040204020203" pitchFamily="34" charset="0"/>
                <a:cs typeface="Segoe UI" panose="020B0502040204020203" pitchFamily="34" charset="0"/>
              </a:rPr>
              <a:t>Can we leverage </a:t>
            </a:r>
            <a:r>
              <a:rPr lang="en-US" dirty="0">
                <a:solidFill>
                  <a:schemeClr val="accent4"/>
                </a:solidFill>
                <a:latin typeface="Segoe UI" panose="020B0502040204020203" pitchFamily="34" charset="0"/>
                <a:cs typeface="Segoe UI" panose="020B0502040204020203" pitchFamily="34" charset="0"/>
              </a:rPr>
              <a:t>NL in data-driven communication tools</a:t>
            </a:r>
            <a:r>
              <a:rPr lang="en-US" dirty="0">
                <a:latin typeface="Segoe UI" panose="020B0502040204020203" pitchFamily="34" charset="0"/>
                <a:cs typeface="Segoe UI" panose="020B0502040204020203" pitchFamily="34" charset="0"/>
              </a:rPr>
              <a:t>? What are the opportunities and challenges?</a:t>
            </a:r>
          </a:p>
          <a:p>
            <a:pPr marL="285750" indent="-285750">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marL="285750" indent="-285750" algn="just">
              <a:buFont typeface="Arial" panose="020B0604020202020204" pitchFamily="34" charset="0"/>
              <a:buChar char="•"/>
            </a:pPr>
            <a:r>
              <a:rPr lang="en-US" dirty="0">
                <a:latin typeface="Segoe UI" panose="020B0502040204020203" pitchFamily="34" charset="0"/>
                <a:cs typeface="Segoe UI" panose="020B0502040204020203" pitchFamily="34" charset="0"/>
              </a:rPr>
              <a:t>What are the challenges and potential tasks for </a:t>
            </a:r>
            <a:r>
              <a:rPr lang="en-US" dirty="0">
                <a:solidFill>
                  <a:schemeClr val="accent4"/>
                </a:solidFill>
                <a:latin typeface="Segoe UI" panose="020B0502040204020203" pitchFamily="34" charset="0"/>
                <a:cs typeface="Segoe UI" panose="020B0502040204020203" pitchFamily="34" charset="0"/>
              </a:rPr>
              <a:t>curating large-scale (NL+VIS) datasets</a:t>
            </a:r>
            <a:r>
              <a:rPr lang="en-US"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19830364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User with solid fill">
            <a:extLst>
              <a:ext uri="{FF2B5EF4-FFF2-40B4-BE49-F238E27FC236}">
                <a16:creationId xmlns:a16="http://schemas.microsoft.com/office/drawing/2014/main" id="{6AAE81F5-2DFB-7D45-9983-E5B05BC5BB18}"/>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1703371" y="3112728"/>
            <a:ext cx="1325563" cy="1325563"/>
          </a:xfrm>
        </p:spPr>
      </p:pic>
      <p:grpSp>
        <p:nvGrpSpPr>
          <p:cNvPr id="6" name="Group 5">
            <a:extLst>
              <a:ext uri="{FF2B5EF4-FFF2-40B4-BE49-F238E27FC236}">
                <a16:creationId xmlns:a16="http://schemas.microsoft.com/office/drawing/2014/main" id="{F8FA42A7-996A-904E-99C7-F72019097F2C}"/>
              </a:ext>
            </a:extLst>
          </p:cNvPr>
          <p:cNvGrpSpPr/>
          <p:nvPr/>
        </p:nvGrpSpPr>
        <p:grpSpPr>
          <a:xfrm>
            <a:off x="9081723" y="2908772"/>
            <a:ext cx="1902647" cy="1902646"/>
            <a:chOff x="7004736" y="2393092"/>
            <a:chExt cx="2071817" cy="2071816"/>
          </a:xfrm>
          <a:solidFill>
            <a:schemeClr val="tx1">
              <a:lumMod val="50000"/>
            </a:schemeClr>
          </a:solidFill>
        </p:grpSpPr>
        <p:pic>
          <p:nvPicPr>
            <p:cNvPr id="7" name="Graphic 6" descr="Monitor with solid fill">
              <a:extLst>
                <a:ext uri="{FF2B5EF4-FFF2-40B4-BE49-F238E27FC236}">
                  <a16:creationId xmlns:a16="http://schemas.microsoft.com/office/drawing/2014/main" id="{FFCBC10E-9E17-D144-BEFF-BE9CC2DD62A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004736" y="2393092"/>
              <a:ext cx="2071816" cy="2071816"/>
            </a:xfrm>
            <a:prstGeom prst="rect">
              <a:avLst/>
            </a:prstGeom>
          </p:spPr>
        </p:pic>
        <p:pic>
          <p:nvPicPr>
            <p:cNvPr id="8" name="Graphic 7" descr="Database with solid fill">
              <a:extLst>
                <a:ext uri="{FF2B5EF4-FFF2-40B4-BE49-F238E27FC236}">
                  <a16:creationId xmlns:a16="http://schemas.microsoft.com/office/drawing/2014/main" id="{FD58D7EF-3946-D34A-8386-010F33C04E6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572501" y="3886200"/>
              <a:ext cx="504052" cy="504052"/>
            </a:xfrm>
            <a:prstGeom prst="rect">
              <a:avLst/>
            </a:prstGeom>
          </p:spPr>
        </p:pic>
        <p:pic>
          <p:nvPicPr>
            <p:cNvPr id="9" name="Graphic 8" descr="Bar chart with solid fill">
              <a:extLst>
                <a:ext uri="{FF2B5EF4-FFF2-40B4-BE49-F238E27FC236}">
                  <a16:creationId xmlns:a16="http://schemas.microsoft.com/office/drawing/2014/main" id="{58806D34-7F91-FC4C-B0D8-ECF27F3E3AC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313275" y="2920314"/>
              <a:ext cx="727369" cy="727369"/>
            </a:xfrm>
            <a:prstGeom prst="rect">
              <a:avLst/>
            </a:prstGeom>
          </p:spPr>
        </p:pic>
        <p:pic>
          <p:nvPicPr>
            <p:cNvPr id="10" name="Graphic 9" descr="Upward trend with solid fill">
              <a:extLst>
                <a:ext uri="{FF2B5EF4-FFF2-40B4-BE49-F238E27FC236}">
                  <a16:creationId xmlns:a16="http://schemas.microsoft.com/office/drawing/2014/main" id="{5E068B78-A070-4C45-AE52-F73176DE18B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040644" y="2920252"/>
              <a:ext cx="727369" cy="727369"/>
            </a:xfrm>
            <a:prstGeom prst="rect">
              <a:avLst/>
            </a:prstGeom>
          </p:spPr>
        </p:pic>
      </p:grpSp>
      <p:cxnSp>
        <p:nvCxnSpPr>
          <p:cNvPr id="11" name="Straight Arrow Connector 10">
            <a:extLst>
              <a:ext uri="{FF2B5EF4-FFF2-40B4-BE49-F238E27FC236}">
                <a16:creationId xmlns:a16="http://schemas.microsoft.com/office/drawing/2014/main" id="{AF076183-1E68-0147-B7A3-232562BB2C70}"/>
              </a:ext>
            </a:extLst>
          </p:cNvPr>
          <p:cNvCxnSpPr>
            <a:cxnSpLocks/>
          </p:cNvCxnSpPr>
          <p:nvPr/>
        </p:nvCxnSpPr>
        <p:spPr>
          <a:xfrm>
            <a:off x="3551722" y="3636791"/>
            <a:ext cx="5197643" cy="0"/>
          </a:xfrm>
          <a:prstGeom prst="straightConnector1">
            <a:avLst/>
          </a:prstGeom>
          <a:ln w="76200">
            <a:solidFill>
              <a:schemeClr val="tx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C2FF86B6-9BB0-924D-81CD-508ADE018246}"/>
              </a:ext>
            </a:extLst>
          </p:cNvPr>
          <p:cNvCxnSpPr>
            <a:cxnSpLocks/>
          </p:cNvCxnSpPr>
          <p:nvPr/>
        </p:nvCxnSpPr>
        <p:spPr>
          <a:xfrm flipH="1">
            <a:off x="3551722" y="4060865"/>
            <a:ext cx="5197643" cy="0"/>
          </a:xfrm>
          <a:prstGeom prst="straightConnector1">
            <a:avLst/>
          </a:prstGeom>
          <a:ln w="76200">
            <a:solidFill>
              <a:schemeClr val="tx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C359B924-DE59-0B40-8437-697699824DAD}"/>
              </a:ext>
            </a:extLst>
          </p:cNvPr>
          <p:cNvSpPr txBox="1"/>
          <p:nvPr/>
        </p:nvSpPr>
        <p:spPr>
          <a:xfrm>
            <a:off x="8824856" y="4747705"/>
            <a:ext cx="2416380" cy="307777"/>
          </a:xfrm>
          <a:prstGeom prst="rect">
            <a:avLst/>
          </a:prstGeom>
          <a:noFill/>
        </p:spPr>
        <p:txBody>
          <a:bodyPr wrap="square"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fr-FR" sz="1400" b="1" i="0" u="none" strike="noStrike" kern="1200" cap="none" spc="0" normalizeH="0" baseline="0" noProof="0" dirty="0" err="1">
                <a:ln>
                  <a:noFill/>
                </a:ln>
                <a:solidFill>
                  <a:schemeClr val="bg1">
                    <a:lumMod val="75000"/>
                    <a:lumOff val="25000"/>
                  </a:schemeClr>
                </a:solidFill>
                <a:effectLst/>
                <a:uLnTx/>
                <a:uFillTx/>
                <a:latin typeface="Segoe UI" panose="020B0502040204020203" pitchFamily="34" charset="0"/>
                <a:ea typeface="+mn-ea"/>
                <a:cs typeface="Segoe UI" panose="020B0502040204020203" pitchFamily="34" charset="0"/>
              </a:rPr>
              <a:t>Visualization</a:t>
            </a:r>
            <a:r>
              <a:rPr kumimoji="0" lang="fr-FR" sz="1400" b="1" i="0" u="none" strike="noStrike" kern="1200" cap="none" spc="0" normalizeH="0" baseline="0" noProof="0" dirty="0">
                <a:ln>
                  <a:noFill/>
                </a:ln>
                <a:solidFill>
                  <a:schemeClr val="bg1">
                    <a:lumMod val="75000"/>
                    <a:lumOff val="25000"/>
                  </a:schemeClr>
                </a:solidFill>
                <a:effectLst/>
                <a:uLnTx/>
                <a:uFillTx/>
                <a:latin typeface="Segoe UI" panose="020B0502040204020203" pitchFamily="34" charset="0"/>
                <a:ea typeface="+mn-ea"/>
                <a:cs typeface="Segoe UI" panose="020B0502040204020203" pitchFamily="34" charset="0"/>
              </a:rPr>
              <a:t> </a:t>
            </a:r>
            <a:r>
              <a:rPr kumimoji="0" lang="fr-FR" sz="1400" b="1" i="0" u="none" strike="noStrike" kern="1200" cap="none" spc="0" normalizeH="0" baseline="0" noProof="0" dirty="0" err="1">
                <a:ln>
                  <a:noFill/>
                </a:ln>
                <a:solidFill>
                  <a:schemeClr val="bg1">
                    <a:lumMod val="75000"/>
                    <a:lumOff val="25000"/>
                  </a:schemeClr>
                </a:solidFill>
                <a:effectLst/>
                <a:uLnTx/>
                <a:uFillTx/>
                <a:latin typeface="Segoe UI" panose="020B0502040204020203" pitchFamily="34" charset="0"/>
                <a:ea typeface="+mn-ea"/>
                <a:cs typeface="Segoe UI" panose="020B0502040204020203" pitchFamily="34" charset="0"/>
              </a:rPr>
              <a:t>Systems</a:t>
            </a:r>
            <a:endParaRPr kumimoji="0" lang="fr-FR" sz="1400" b="1" i="0" u="none" strike="noStrike" kern="1200" cap="none" spc="0" normalizeH="0" baseline="0" noProof="0" dirty="0">
              <a:ln>
                <a:noFill/>
              </a:ln>
              <a:solidFill>
                <a:schemeClr val="bg1">
                  <a:lumMod val="75000"/>
                  <a:lumOff val="25000"/>
                </a:schemeClr>
              </a:solidFill>
              <a:effectLst/>
              <a:uLnTx/>
              <a:uFillTx/>
              <a:latin typeface="Segoe UI" panose="020B0502040204020203" pitchFamily="34" charset="0"/>
              <a:ea typeface="+mn-ea"/>
              <a:cs typeface="Segoe UI" panose="020B0502040204020203" pitchFamily="34" charset="0"/>
            </a:endParaRPr>
          </a:p>
        </p:txBody>
      </p:sp>
      <p:sp>
        <p:nvSpPr>
          <p:cNvPr id="14" name="TextBox 13">
            <a:extLst>
              <a:ext uri="{FF2B5EF4-FFF2-40B4-BE49-F238E27FC236}">
                <a16:creationId xmlns:a16="http://schemas.microsoft.com/office/drawing/2014/main" id="{BFAE9EA8-B23C-5C44-8062-0F1622113A90}"/>
              </a:ext>
            </a:extLst>
          </p:cNvPr>
          <p:cNvSpPr txBox="1"/>
          <p:nvPr/>
        </p:nvSpPr>
        <p:spPr>
          <a:xfrm>
            <a:off x="1384255" y="4743588"/>
            <a:ext cx="1963794" cy="307777"/>
          </a:xfrm>
          <a:prstGeom prst="rect">
            <a:avLst/>
          </a:prstGeom>
          <a:noFill/>
        </p:spPr>
        <p:txBody>
          <a:bodyPr wrap="square"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fr-FR" sz="1400" b="1" i="0" u="none" strike="noStrike" kern="1200" cap="none" spc="0" normalizeH="0" baseline="0" noProof="0" dirty="0">
                <a:ln>
                  <a:noFill/>
                </a:ln>
                <a:solidFill>
                  <a:schemeClr val="bg1">
                    <a:lumMod val="75000"/>
                    <a:lumOff val="25000"/>
                  </a:schemeClr>
                </a:solidFill>
                <a:effectLst/>
                <a:uLnTx/>
                <a:uFillTx/>
                <a:latin typeface="Segoe UI" panose="020B0502040204020203" pitchFamily="34" charset="0"/>
                <a:ea typeface="+mn-ea"/>
                <a:cs typeface="Segoe UI" panose="020B0502040204020203" pitchFamily="34" charset="0"/>
              </a:rPr>
              <a:t>Humans</a:t>
            </a:r>
          </a:p>
        </p:txBody>
      </p:sp>
      <p:sp>
        <p:nvSpPr>
          <p:cNvPr id="3" name="TextBox 2">
            <a:extLst>
              <a:ext uri="{FF2B5EF4-FFF2-40B4-BE49-F238E27FC236}">
                <a16:creationId xmlns:a16="http://schemas.microsoft.com/office/drawing/2014/main" id="{62E5BA77-BE30-5748-89EF-954DFED39CC8}"/>
              </a:ext>
            </a:extLst>
          </p:cNvPr>
          <p:cNvSpPr txBox="1"/>
          <p:nvPr/>
        </p:nvSpPr>
        <p:spPr>
          <a:xfrm>
            <a:off x="3320152" y="4511410"/>
            <a:ext cx="5660782" cy="1754326"/>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Segoe UI" panose="020B0502040204020203" pitchFamily="34" charset="0"/>
                <a:cs typeface="Segoe UI" panose="020B0502040204020203" pitchFamily="34" charset="0"/>
              </a:rPr>
              <a:t>What type of data facts do people care about? When and how should these be presented? What are the risks/benefits of </a:t>
            </a:r>
            <a:r>
              <a:rPr lang="en-US" dirty="0">
                <a:solidFill>
                  <a:schemeClr val="accent4"/>
                </a:solidFill>
                <a:latin typeface="Segoe UI" panose="020B0502040204020203" pitchFamily="34" charset="0"/>
                <a:cs typeface="Segoe UI" panose="020B0502040204020203" pitchFamily="34" charset="0"/>
              </a:rPr>
              <a:t>“auto-insight” systems</a:t>
            </a:r>
            <a:r>
              <a:rPr lang="en-US" dirty="0">
                <a:latin typeface="Segoe UI" panose="020B0502040204020203" pitchFamily="34" charset="0"/>
                <a:cs typeface="Segoe UI" panose="020B0502040204020203" pitchFamily="34" charset="0"/>
              </a:rPr>
              <a:t>?</a:t>
            </a:r>
          </a:p>
          <a:p>
            <a:pPr marL="285750" indent="-285750">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marL="285750" indent="-285750" algn="just">
              <a:buFont typeface="Arial" panose="020B0604020202020204" pitchFamily="34" charset="0"/>
              <a:buChar char="•"/>
            </a:pPr>
            <a:r>
              <a:rPr lang="en-US" dirty="0">
                <a:latin typeface="Segoe UI" panose="020B0502040204020203" pitchFamily="34" charset="0"/>
                <a:cs typeface="Segoe UI" panose="020B0502040204020203" pitchFamily="34" charset="0"/>
              </a:rPr>
              <a:t>How can we leverage NL, audio, and/or other modalities to </a:t>
            </a:r>
            <a:r>
              <a:rPr lang="en-US" dirty="0">
                <a:solidFill>
                  <a:schemeClr val="accent4"/>
                </a:solidFill>
                <a:latin typeface="Segoe UI" panose="020B0502040204020203" pitchFamily="34" charset="0"/>
                <a:cs typeface="Segoe UI" panose="020B0502040204020203" pitchFamily="34" charset="0"/>
              </a:rPr>
              <a:t>improve accessibility</a:t>
            </a:r>
            <a:r>
              <a:rPr lang="en-US" dirty="0">
                <a:latin typeface="Segoe UI" panose="020B0502040204020203" pitchFamily="34" charset="0"/>
                <a:cs typeface="Segoe UI" panose="020B0502040204020203" pitchFamily="34" charset="0"/>
              </a:rPr>
              <a:t>?</a:t>
            </a:r>
          </a:p>
        </p:txBody>
      </p:sp>
      <p:sp>
        <p:nvSpPr>
          <p:cNvPr id="22" name="TextBox 21">
            <a:extLst>
              <a:ext uri="{FF2B5EF4-FFF2-40B4-BE49-F238E27FC236}">
                <a16:creationId xmlns:a16="http://schemas.microsoft.com/office/drawing/2014/main" id="{F784C505-FB40-0147-A6E5-C06F243E9BC7}"/>
              </a:ext>
            </a:extLst>
          </p:cNvPr>
          <p:cNvSpPr txBox="1"/>
          <p:nvPr/>
        </p:nvSpPr>
        <p:spPr>
          <a:xfrm>
            <a:off x="3320152" y="1624547"/>
            <a:ext cx="5660782" cy="1477328"/>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Segoe UI" panose="020B0502040204020203" pitchFamily="34" charset="0"/>
                <a:cs typeface="Segoe UI" panose="020B0502040204020203" pitchFamily="34" charset="0"/>
              </a:rPr>
              <a:t>Can we leverage </a:t>
            </a:r>
            <a:r>
              <a:rPr lang="en-US" dirty="0">
                <a:solidFill>
                  <a:schemeClr val="accent4"/>
                </a:solidFill>
                <a:latin typeface="Segoe UI" panose="020B0502040204020203" pitchFamily="34" charset="0"/>
                <a:cs typeface="Segoe UI" panose="020B0502040204020203" pitchFamily="34" charset="0"/>
              </a:rPr>
              <a:t>NL in data-driven communication tools</a:t>
            </a:r>
            <a:r>
              <a:rPr lang="en-US" dirty="0">
                <a:latin typeface="Segoe UI" panose="020B0502040204020203" pitchFamily="34" charset="0"/>
                <a:cs typeface="Segoe UI" panose="020B0502040204020203" pitchFamily="34" charset="0"/>
              </a:rPr>
              <a:t>? What are the opportunities and challenges?</a:t>
            </a:r>
          </a:p>
          <a:p>
            <a:pPr marL="285750" indent="-285750">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marL="285750" indent="-285750" algn="just">
              <a:buFont typeface="Arial" panose="020B0604020202020204" pitchFamily="34" charset="0"/>
              <a:buChar char="•"/>
            </a:pPr>
            <a:r>
              <a:rPr lang="en-US" dirty="0">
                <a:latin typeface="Segoe UI" panose="020B0502040204020203" pitchFamily="34" charset="0"/>
                <a:cs typeface="Segoe UI" panose="020B0502040204020203" pitchFamily="34" charset="0"/>
              </a:rPr>
              <a:t>What are the challenges and potential tasks for </a:t>
            </a:r>
            <a:r>
              <a:rPr lang="en-US" dirty="0">
                <a:solidFill>
                  <a:schemeClr val="accent4"/>
                </a:solidFill>
                <a:latin typeface="Segoe UI" panose="020B0502040204020203" pitchFamily="34" charset="0"/>
                <a:cs typeface="Segoe UI" panose="020B0502040204020203" pitchFamily="34" charset="0"/>
              </a:rPr>
              <a:t>curating large-scale (NL+VIS) datasets</a:t>
            </a:r>
            <a:r>
              <a:rPr lang="en-US" dirty="0">
                <a:latin typeface="Segoe UI" panose="020B0502040204020203" pitchFamily="34" charset="0"/>
                <a:cs typeface="Segoe UI" panose="020B0502040204020203" pitchFamily="34" charset="0"/>
              </a:rPr>
              <a:t>?</a:t>
            </a:r>
          </a:p>
        </p:txBody>
      </p:sp>
      <p:sp>
        <p:nvSpPr>
          <p:cNvPr id="15" name="Title 1">
            <a:extLst>
              <a:ext uri="{FF2B5EF4-FFF2-40B4-BE49-F238E27FC236}">
                <a16:creationId xmlns:a16="http://schemas.microsoft.com/office/drawing/2014/main" id="{ECB8B9E5-5CAD-C94F-99E6-8E43429918ED}"/>
              </a:ext>
            </a:extLst>
          </p:cNvPr>
          <p:cNvSpPr txBox="1">
            <a:spLocks/>
          </p:cNvSpPr>
          <p:nvPr/>
        </p:nvSpPr>
        <p:spPr>
          <a:xfrm>
            <a:off x="415159" y="161335"/>
            <a:ext cx="4589978" cy="928296"/>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6600" b="1" dirty="0">
                <a:solidFill>
                  <a:schemeClr val="bg1">
                    <a:lumMod val="50000"/>
                    <a:lumOff val="50000"/>
                  </a:schemeClr>
                </a:solidFill>
                <a:latin typeface="Segoe UI" panose="020B0502040204020203" pitchFamily="34" charset="0"/>
                <a:ea typeface="Helvetica Neue" panose="02000503000000020004" pitchFamily="2" charset="0"/>
                <a:cs typeface="Segoe UI" panose="020B0502040204020203" pitchFamily="34" charset="0"/>
              </a:rPr>
              <a:t>Thank You</a:t>
            </a:r>
          </a:p>
        </p:txBody>
      </p:sp>
      <p:sp>
        <p:nvSpPr>
          <p:cNvPr id="16" name="Subtitle 2">
            <a:extLst>
              <a:ext uri="{FF2B5EF4-FFF2-40B4-BE49-F238E27FC236}">
                <a16:creationId xmlns:a16="http://schemas.microsoft.com/office/drawing/2014/main" id="{D1D88E5D-6A26-9344-AF45-A89D6B20A877}"/>
              </a:ext>
            </a:extLst>
          </p:cNvPr>
          <p:cNvSpPr txBox="1">
            <a:spLocks/>
          </p:cNvSpPr>
          <p:nvPr/>
        </p:nvSpPr>
        <p:spPr>
          <a:xfrm>
            <a:off x="8402288" y="264860"/>
            <a:ext cx="2779416" cy="453318"/>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solidFill>
                  <a:schemeClr val="tx1">
                    <a:lumMod val="85000"/>
                  </a:schemeClr>
                </a:solidFill>
                <a:latin typeface="Segoe UI" panose="020B0502040204020203" pitchFamily="34" charset="0"/>
                <a:ea typeface="Helvetica Neue" panose="02000503000000020004" pitchFamily="2" charset="0"/>
                <a:cs typeface="Segoe UI" panose="020B0502040204020203" pitchFamily="34" charset="0"/>
              </a:rPr>
              <a:t>Arjun Srinivasan</a:t>
            </a:r>
          </a:p>
        </p:txBody>
      </p:sp>
      <p:pic>
        <p:nvPicPr>
          <p:cNvPr id="17" name="Picture 16">
            <a:extLst>
              <a:ext uri="{FF2B5EF4-FFF2-40B4-BE49-F238E27FC236}">
                <a16:creationId xmlns:a16="http://schemas.microsoft.com/office/drawing/2014/main" id="{C924C376-3849-6B41-B6E6-CD8AB38D1B9B}"/>
              </a:ext>
            </a:extLst>
          </p:cNvPr>
          <p:cNvPicPr>
            <a:picLocks noChangeAspect="1"/>
          </p:cNvPicPr>
          <p:nvPr/>
        </p:nvPicPr>
        <p:blipFill rotWithShape="1">
          <a:blip r:embed="rId13"/>
          <a:srcRect l="16232" t="18231" r="17903" b="15904"/>
          <a:stretch/>
        </p:blipFill>
        <p:spPr>
          <a:xfrm>
            <a:off x="10752922" y="96635"/>
            <a:ext cx="1051066" cy="1051066"/>
          </a:xfrm>
          <a:prstGeom prst="ellipse">
            <a:avLst/>
          </a:prstGeom>
        </p:spPr>
      </p:pic>
      <p:grpSp>
        <p:nvGrpSpPr>
          <p:cNvPr id="18" name="Group 17">
            <a:extLst>
              <a:ext uri="{FF2B5EF4-FFF2-40B4-BE49-F238E27FC236}">
                <a16:creationId xmlns:a16="http://schemas.microsoft.com/office/drawing/2014/main" id="{7ABBFF64-DDBE-F94D-88C7-1349C682DB7B}"/>
              </a:ext>
            </a:extLst>
          </p:cNvPr>
          <p:cNvGrpSpPr/>
          <p:nvPr/>
        </p:nvGrpSpPr>
        <p:grpSpPr>
          <a:xfrm>
            <a:off x="8476700" y="712588"/>
            <a:ext cx="2035150" cy="338554"/>
            <a:chOff x="2868248" y="5194464"/>
            <a:chExt cx="2035150" cy="338554"/>
          </a:xfrm>
        </p:grpSpPr>
        <p:pic>
          <p:nvPicPr>
            <p:cNvPr id="19" name="Picture 2" descr="Image result for tableau png logo dark">
              <a:extLst>
                <a:ext uri="{FF2B5EF4-FFF2-40B4-BE49-F238E27FC236}">
                  <a16:creationId xmlns:a16="http://schemas.microsoft.com/office/drawing/2014/main" id="{D6D2A874-124A-EE40-B6D1-251FAF949C98}"/>
                </a:ext>
              </a:extLst>
            </p:cNvPr>
            <p:cNvPicPr>
              <a:picLocks noChangeAspect="1" noChangeArrowheads="1"/>
            </p:cNvPicPr>
            <p:nvPr/>
          </p:nvPicPr>
          <p:blipFill rotWithShape="1">
            <a:blip r:embed="rId14">
              <a:duotone>
                <a:prstClr val="black"/>
                <a:schemeClr val="accent3">
                  <a:tint val="45000"/>
                  <a:satMod val="400000"/>
                </a:schemeClr>
              </a:duotone>
              <a:extLst>
                <a:ext uri="{28A0092B-C50C-407E-A947-70E740481C1C}">
                  <a14:useLocalDpi xmlns:a14="http://schemas.microsoft.com/office/drawing/2010/main" val="0"/>
                </a:ext>
              </a:extLst>
            </a:blip>
            <a:srcRect r="77025"/>
            <a:stretch/>
          </p:blipFill>
          <p:spPr bwMode="auto">
            <a:xfrm>
              <a:off x="2868248" y="5198397"/>
              <a:ext cx="334925" cy="298841"/>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a:extLst>
                <a:ext uri="{FF2B5EF4-FFF2-40B4-BE49-F238E27FC236}">
                  <a16:creationId xmlns:a16="http://schemas.microsoft.com/office/drawing/2014/main" id="{D40EDE3C-0572-6445-87D0-1150E277DE1E}"/>
                </a:ext>
              </a:extLst>
            </p:cNvPr>
            <p:cNvSpPr/>
            <p:nvPr/>
          </p:nvSpPr>
          <p:spPr>
            <a:xfrm>
              <a:off x="3135798" y="5194464"/>
              <a:ext cx="1767600" cy="338554"/>
            </a:xfrm>
            <a:prstGeom prst="rect">
              <a:avLst/>
            </a:prstGeom>
          </p:spPr>
          <p:txBody>
            <a:bodyPr wrap="none">
              <a:spAutoFit/>
            </a:bodyPr>
            <a:lstStyle/>
            <a:p>
              <a:r>
                <a:rPr lang="en-US" sz="1600" dirty="0">
                  <a:solidFill>
                    <a:schemeClr val="tx2">
                      <a:lumMod val="75000"/>
                    </a:schemeClr>
                  </a:solidFill>
                  <a:latin typeface="Avenir Light" panose="020B0402020203020204" pitchFamily="34" charset="77"/>
                  <a:ea typeface="Helvetica Neue Light" panose="02000403000000020004" pitchFamily="2" charset="0"/>
                  <a:cs typeface="Helvetica Neue" panose="02000503000000020004" pitchFamily="2" charset="0"/>
                </a:rPr>
                <a:t>Tableau Research</a:t>
              </a:r>
            </a:p>
          </p:txBody>
        </p:sp>
      </p:grpSp>
    </p:spTree>
    <p:extLst>
      <p:ext uri="{BB962C8B-B14F-4D97-AF65-F5344CB8AC3E}">
        <p14:creationId xmlns:p14="http://schemas.microsoft.com/office/powerpoint/2010/main" val="30532034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Box 26">
            <a:extLst>
              <a:ext uri="{FF2B5EF4-FFF2-40B4-BE49-F238E27FC236}">
                <a16:creationId xmlns:a16="http://schemas.microsoft.com/office/drawing/2014/main" id="{DA4D2035-9170-F741-9AE2-7D56FFE31E38}"/>
              </a:ext>
            </a:extLst>
          </p:cNvPr>
          <p:cNvSpPr txBox="1"/>
          <p:nvPr/>
        </p:nvSpPr>
        <p:spPr>
          <a:xfrm>
            <a:off x="7722434" y="3290499"/>
            <a:ext cx="1278827" cy="276999"/>
          </a:xfrm>
          <a:prstGeom prst="rect">
            <a:avLst/>
          </a:prstGeom>
          <a:noFill/>
        </p:spPr>
        <p:txBody>
          <a:bodyPr wrap="square" rtlCol="0" anchor="ctr">
            <a:spAutoFit/>
          </a:bodyPr>
          <a:lstStyle/>
          <a:p>
            <a:pPr algn="r"/>
            <a:r>
              <a:rPr lang="en-US" sz="1200" b="1" dirty="0">
                <a:solidFill>
                  <a:schemeClr val="bg1">
                    <a:alpha val="0"/>
                  </a:schemeClr>
                </a:solidFill>
                <a:latin typeface="Segoe UI" panose="020B0502040204020203" pitchFamily="34" charset="0"/>
                <a:ea typeface="Helvetica Neue Light" panose="02000403000000020004" pitchFamily="2" charset="0"/>
                <a:cs typeface="Segoe UI" panose="020B0502040204020203" pitchFamily="34" charset="0"/>
              </a:rPr>
              <a:t>Visualizations</a:t>
            </a:r>
            <a:endParaRPr lang="en-US" sz="1200" b="1" dirty="0">
              <a:solidFill>
                <a:schemeClr val="bg1">
                  <a:alpha val="0"/>
                </a:schemeClr>
              </a:solidFill>
              <a:latin typeface="Segoe UI" panose="020B0502040204020203" pitchFamily="34" charset="0"/>
              <a:ea typeface="HELVETICA NEUE LIGHT" panose="02000403000000020004" pitchFamily="2" charset="0"/>
              <a:cs typeface="Segoe UI" panose="020B0502040204020203" pitchFamily="34" charset="0"/>
            </a:endParaRPr>
          </a:p>
        </p:txBody>
      </p:sp>
      <p:pic>
        <p:nvPicPr>
          <p:cNvPr id="5" name="Content Placeholder 4" descr="User with solid fill">
            <a:extLst>
              <a:ext uri="{FF2B5EF4-FFF2-40B4-BE49-F238E27FC236}">
                <a16:creationId xmlns:a16="http://schemas.microsoft.com/office/drawing/2014/main" id="{6534DB0E-3CC4-3A41-803E-2A510520B4CF}"/>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2987827" y="2766218"/>
            <a:ext cx="1325563" cy="1325563"/>
          </a:xfrm>
        </p:spPr>
      </p:pic>
      <p:grpSp>
        <p:nvGrpSpPr>
          <p:cNvPr id="18" name="Group 17">
            <a:extLst>
              <a:ext uri="{FF2B5EF4-FFF2-40B4-BE49-F238E27FC236}">
                <a16:creationId xmlns:a16="http://schemas.microsoft.com/office/drawing/2014/main" id="{5268EB31-5B73-4B46-8B14-BE44B42620D5}"/>
              </a:ext>
            </a:extLst>
          </p:cNvPr>
          <p:cNvGrpSpPr/>
          <p:nvPr/>
        </p:nvGrpSpPr>
        <p:grpSpPr>
          <a:xfrm>
            <a:off x="7410524" y="2562262"/>
            <a:ext cx="1902647" cy="1902646"/>
            <a:chOff x="7004736" y="2393092"/>
            <a:chExt cx="2071817" cy="2071816"/>
          </a:xfrm>
        </p:grpSpPr>
        <p:pic>
          <p:nvPicPr>
            <p:cNvPr id="15" name="Graphic 14" descr="Monitor with solid fill">
              <a:extLst>
                <a:ext uri="{FF2B5EF4-FFF2-40B4-BE49-F238E27FC236}">
                  <a16:creationId xmlns:a16="http://schemas.microsoft.com/office/drawing/2014/main" id="{2285AC85-2383-A042-B864-C6867B3E9DE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004736" y="2393092"/>
              <a:ext cx="2071816" cy="2071816"/>
            </a:xfrm>
            <a:prstGeom prst="rect">
              <a:avLst/>
            </a:prstGeom>
          </p:spPr>
        </p:pic>
        <p:pic>
          <p:nvPicPr>
            <p:cNvPr id="7" name="Graphic 6" descr="Database with solid fill">
              <a:extLst>
                <a:ext uri="{FF2B5EF4-FFF2-40B4-BE49-F238E27FC236}">
                  <a16:creationId xmlns:a16="http://schemas.microsoft.com/office/drawing/2014/main" id="{0A953143-0237-C54C-BD02-0A5EC08E06C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572501" y="3886200"/>
              <a:ext cx="504052" cy="504052"/>
            </a:xfrm>
            <a:prstGeom prst="rect">
              <a:avLst/>
            </a:prstGeom>
          </p:spPr>
        </p:pic>
        <p:pic>
          <p:nvPicPr>
            <p:cNvPr id="9" name="Graphic 8" descr="Bar chart with solid fill">
              <a:extLst>
                <a:ext uri="{FF2B5EF4-FFF2-40B4-BE49-F238E27FC236}">
                  <a16:creationId xmlns:a16="http://schemas.microsoft.com/office/drawing/2014/main" id="{6C86F6D0-9F2E-A445-BD56-8C8E1041883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313275" y="2920314"/>
              <a:ext cx="727369" cy="727369"/>
            </a:xfrm>
            <a:prstGeom prst="rect">
              <a:avLst/>
            </a:prstGeom>
          </p:spPr>
        </p:pic>
        <p:pic>
          <p:nvPicPr>
            <p:cNvPr id="11" name="Graphic 10" descr="Upward trend with solid fill">
              <a:extLst>
                <a:ext uri="{FF2B5EF4-FFF2-40B4-BE49-F238E27FC236}">
                  <a16:creationId xmlns:a16="http://schemas.microsoft.com/office/drawing/2014/main" id="{C14D8EB1-F1C9-E049-B64D-ADD4958E493E}"/>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040644" y="2920252"/>
              <a:ext cx="727369" cy="727369"/>
            </a:xfrm>
            <a:prstGeom prst="rect">
              <a:avLst/>
            </a:prstGeom>
          </p:spPr>
        </p:pic>
      </p:grpSp>
      <p:cxnSp>
        <p:nvCxnSpPr>
          <p:cNvPr id="20" name="Straight Arrow Connector 19">
            <a:extLst>
              <a:ext uri="{FF2B5EF4-FFF2-40B4-BE49-F238E27FC236}">
                <a16:creationId xmlns:a16="http://schemas.microsoft.com/office/drawing/2014/main" id="{900E5EA8-772B-EB4B-9041-2BC89023E063}"/>
              </a:ext>
            </a:extLst>
          </p:cNvPr>
          <p:cNvCxnSpPr/>
          <p:nvPr/>
        </p:nvCxnSpPr>
        <p:spPr>
          <a:xfrm>
            <a:off x="4615543" y="3242156"/>
            <a:ext cx="2492828" cy="0"/>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80446FAF-9F6A-AC42-81E5-4F821F056442}"/>
              </a:ext>
            </a:extLst>
          </p:cNvPr>
          <p:cNvCxnSpPr>
            <a:cxnSpLocks/>
          </p:cNvCxnSpPr>
          <p:nvPr/>
        </p:nvCxnSpPr>
        <p:spPr>
          <a:xfrm flipH="1" flipV="1">
            <a:off x="4615543" y="3762480"/>
            <a:ext cx="2492828" cy="0"/>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420C0E62-7920-F944-8E9B-DDBF0298BBC4}"/>
              </a:ext>
            </a:extLst>
          </p:cNvPr>
          <p:cNvSpPr txBox="1"/>
          <p:nvPr/>
        </p:nvSpPr>
        <p:spPr>
          <a:xfrm>
            <a:off x="7153657" y="4401195"/>
            <a:ext cx="2416380" cy="307777"/>
          </a:xfrm>
          <a:prstGeom prst="rect">
            <a:avLst/>
          </a:prstGeom>
          <a:noFill/>
        </p:spPr>
        <p:txBody>
          <a:bodyPr wrap="square"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fr-FR" sz="1400" b="1" i="0" u="none" strike="noStrike" kern="1200" cap="none" spc="0" normalizeH="0" baseline="0" noProof="0" dirty="0" err="1">
                <a:ln>
                  <a:noFill/>
                </a:ln>
                <a:solidFill>
                  <a:schemeClr val="bg1">
                    <a:lumMod val="50000"/>
                    <a:lumOff val="50000"/>
                  </a:schemeClr>
                </a:solidFill>
                <a:effectLst/>
                <a:uLnTx/>
                <a:uFillTx/>
                <a:latin typeface="Segoe UI" panose="020B0502040204020203" pitchFamily="34" charset="0"/>
                <a:ea typeface="+mn-ea"/>
                <a:cs typeface="Segoe UI" panose="020B0502040204020203" pitchFamily="34" charset="0"/>
              </a:rPr>
              <a:t>Visualization</a:t>
            </a:r>
            <a:r>
              <a:rPr kumimoji="0" lang="fr-FR" sz="1400" b="1" i="0" u="none" strike="noStrike" kern="1200" cap="none" spc="0" normalizeH="0" baseline="0" noProof="0" dirty="0">
                <a:ln>
                  <a:noFill/>
                </a:ln>
                <a:solidFill>
                  <a:schemeClr val="bg1">
                    <a:lumMod val="50000"/>
                    <a:lumOff val="50000"/>
                  </a:schemeClr>
                </a:solidFill>
                <a:effectLst/>
                <a:uLnTx/>
                <a:uFillTx/>
                <a:latin typeface="Segoe UI" panose="020B0502040204020203" pitchFamily="34" charset="0"/>
                <a:ea typeface="+mn-ea"/>
                <a:cs typeface="Segoe UI" panose="020B0502040204020203" pitchFamily="34" charset="0"/>
              </a:rPr>
              <a:t> </a:t>
            </a:r>
            <a:r>
              <a:rPr kumimoji="0" lang="fr-FR" sz="1400" b="1" i="0" u="none" strike="noStrike" kern="1200" cap="none" spc="0" normalizeH="0" baseline="0" noProof="0" dirty="0" err="1">
                <a:ln>
                  <a:noFill/>
                </a:ln>
                <a:solidFill>
                  <a:schemeClr val="bg1">
                    <a:lumMod val="50000"/>
                    <a:lumOff val="50000"/>
                  </a:schemeClr>
                </a:solidFill>
                <a:effectLst/>
                <a:uLnTx/>
                <a:uFillTx/>
                <a:latin typeface="Segoe UI" panose="020B0502040204020203" pitchFamily="34" charset="0"/>
                <a:ea typeface="+mn-ea"/>
                <a:cs typeface="Segoe UI" panose="020B0502040204020203" pitchFamily="34" charset="0"/>
              </a:rPr>
              <a:t>Systems</a:t>
            </a:r>
            <a:endParaRPr kumimoji="0" lang="fr-FR" sz="1400" b="1" i="0" u="none" strike="noStrike" kern="1200" cap="none" spc="0" normalizeH="0" baseline="0" noProof="0" dirty="0">
              <a:ln>
                <a:noFill/>
              </a:ln>
              <a:solidFill>
                <a:schemeClr val="bg1">
                  <a:lumMod val="50000"/>
                  <a:lumOff val="50000"/>
                </a:schemeClr>
              </a:solidFill>
              <a:effectLst/>
              <a:uLnTx/>
              <a:uFillTx/>
              <a:latin typeface="Segoe UI" panose="020B0502040204020203" pitchFamily="34" charset="0"/>
              <a:ea typeface="+mn-ea"/>
              <a:cs typeface="Segoe UI" panose="020B0502040204020203" pitchFamily="34" charset="0"/>
            </a:endParaRPr>
          </a:p>
        </p:txBody>
      </p:sp>
      <p:sp>
        <p:nvSpPr>
          <p:cNvPr id="29" name="TextBox 28">
            <a:extLst>
              <a:ext uri="{FF2B5EF4-FFF2-40B4-BE49-F238E27FC236}">
                <a16:creationId xmlns:a16="http://schemas.microsoft.com/office/drawing/2014/main" id="{B9E3FD6B-948C-BA46-B0D6-405DEFB9E956}"/>
              </a:ext>
            </a:extLst>
          </p:cNvPr>
          <p:cNvSpPr txBox="1"/>
          <p:nvPr/>
        </p:nvSpPr>
        <p:spPr>
          <a:xfrm>
            <a:off x="2668711" y="4397078"/>
            <a:ext cx="1963794" cy="307777"/>
          </a:xfrm>
          <a:prstGeom prst="rect">
            <a:avLst/>
          </a:prstGeom>
          <a:noFill/>
        </p:spPr>
        <p:txBody>
          <a:bodyPr wrap="square"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fr-FR" sz="1400" b="1" i="0" u="none" strike="noStrike" kern="1200" cap="none" spc="0" normalizeH="0" baseline="0" noProof="0" dirty="0">
                <a:ln>
                  <a:noFill/>
                </a:ln>
                <a:solidFill>
                  <a:schemeClr val="bg1">
                    <a:lumMod val="50000"/>
                    <a:lumOff val="50000"/>
                  </a:schemeClr>
                </a:solidFill>
                <a:effectLst/>
                <a:uLnTx/>
                <a:uFillTx/>
                <a:latin typeface="Segoe UI" panose="020B0502040204020203" pitchFamily="34" charset="0"/>
                <a:ea typeface="+mn-ea"/>
                <a:cs typeface="Segoe UI" panose="020B0502040204020203" pitchFamily="34" charset="0"/>
              </a:rPr>
              <a:t>Humans</a:t>
            </a:r>
          </a:p>
        </p:txBody>
      </p:sp>
      <p:sp>
        <p:nvSpPr>
          <p:cNvPr id="2" name="TextBox 1">
            <a:extLst>
              <a:ext uri="{FF2B5EF4-FFF2-40B4-BE49-F238E27FC236}">
                <a16:creationId xmlns:a16="http://schemas.microsoft.com/office/drawing/2014/main" id="{CE3884CF-16C5-BB4B-A40F-84E376B1695D}"/>
              </a:ext>
            </a:extLst>
          </p:cNvPr>
          <p:cNvSpPr txBox="1"/>
          <p:nvPr/>
        </p:nvSpPr>
        <p:spPr>
          <a:xfrm>
            <a:off x="4864729" y="3317652"/>
            <a:ext cx="1994457" cy="369332"/>
          </a:xfrm>
          <a:prstGeom prst="rect">
            <a:avLst/>
          </a:prstGeom>
          <a:noFill/>
        </p:spPr>
        <p:txBody>
          <a:bodyPr wrap="none" rtlCol="0" anchor="ctr">
            <a:spAutoFit/>
          </a:bodyPr>
          <a:lstStyle/>
          <a:p>
            <a:pPr algn="ctr"/>
            <a:r>
              <a:rPr lang="en-US" dirty="0">
                <a:solidFill>
                  <a:schemeClr val="accent4"/>
                </a:solidFill>
                <a:latin typeface="Segoe UI" panose="020B0502040204020203" pitchFamily="34" charset="0"/>
                <a:cs typeface="Segoe UI" panose="020B0502040204020203" pitchFamily="34" charset="0"/>
              </a:rPr>
              <a:t>Natural Language</a:t>
            </a:r>
          </a:p>
        </p:txBody>
      </p:sp>
    </p:spTree>
    <p:extLst>
      <p:ext uri="{BB962C8B-B14F-4D97-AF65-F5344CB8AC3E}">
        <p14:creationId xmlns:p14="http://schemas.microsoft.com/office/powerpoint/2010/main" val="26346881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Box 26">
            <a:extLst>
              <a:ext uri="{FF2B5EF4-FFF2-40B4-BE49-F238E27FC236}">
                <a16:creationId xmlns:a16="http://schemas.microsoft.com/office/drawing/2014/main" id="{DA4D2035-9170-F741-9AE2-7D56FFE31E38}"/>
              </a:ext>
            </a:extLst>
          </p:cNvPr>
          <p:cNvSpPr txBox="1"/>
          <p:nvPr/>
        </p:nvSpPr>
        <p:spPr>
          <a:xfrm>
            <a:off x="7722434" y="3290499"/>
            <a:ext cx="1278827" cy="276999"/>
          </a:xfrm>
          <a:prstGeom prst="rect">
            <a:avLst/>
          </a:prstGeom>
          <a:noFill/>
        </p:spPr>
        <p:txBody>
          <a:bodyPr wrap="square" rtlCol="0" anchor="ctr">
            <a:spAutoFit/>
          </a:bodyPr>
          <a:lstStyle/>
          <a:p>
            <a:pPr algn="r"/>
            <a:r>
              <a:rPr lang="en-US" sz="1200" b="1" dirty="0">
                <a:solidFill>
                  <a:schemeClr val="bg1">
                    <a:alpha val="0"/>
                  </a:schemeClr>
                </a:solidFill>
                <a:latin typeface="Segoe UI" panose="020B0502040204020203" pitchFamily="34" charset="0"/>
                <a:ea typeface="Helvetica Neue Light" panose="02000403000000020004" pitchFamily="2" charset="0"/>
                <a:cs typeface="Segoe UI" panose="020B0502040204020203" pitchFamily="34" charset="0"/>
              </a:rPr>
              <a:t>Visualizations</a:t>
            </a:r>
            <a:endParaRPr lang="en-US" sz="1200" b="1" dirty="0">
              <a:solidFill>
                <a:schemeClr val="bg1">
                  <a:alpha val="0"/>
                </a:schemeClr>
              </a:solidFill>
              <a:latin typeface="Segoe UI" panose="020B0502040204020203" pitchFamily="34" charset="0"/>
              <a:ea typeface="HELVETICA NEUE LIGHT" panose="02000403000000020004" pitchFamily="2" charset="0"/>
              <a:cs typeface="Segoe UI" panose="020B0502040204020203" pitchFamily="34" charset="0"/>
            </a:endParaRPr>
          </a:p>
        </p:txBody>
      </p:sp>
      <p:pic>
        <p:nvPicPr>
          <p:cNvPr id="5" name="Content Placeholder 4" descr="User with solid fill">
            <a:extLst>
              <a:ext uri="{FF2B5EF4-FFF2-40B4-BE49-F238E27FC236}">
                <a16:creationId xmlns:a16="http://schemas.microsoft.com/office/drawing/2014/main" id="{6534DB0E-3CC4-3A41-803E-2A510520B4CF}"/>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2987827" y="2766218"/>
            <a:ext cx="1325563" cy="1325563"/>
          </a:xfrm>
        </p:spPr>
      </p:pic>
      <p:grpSp>
        <p:nvGrpSpPr>
          <p:cNvPr id="18" name="Group 17">
            <a:extLst>
              <a:ext uri="{FF2B5EF4-FFF2-40B4-BE49-F238E27FC236}">
                <a16:creationId xmlns:a16="http://schemas.microsoft.com/office/drawing/2014/main" id="{5268EB31-5B73-4B46-8B14-BE44B42620D5}"/>
              </a:ext>
            </a:extLst>
          </p:cNvPr>
          <p:cNvGrpSpPr/>
          <p:nvPr/>
        </p:nvGrpSpPr>
        <p:grpSpPr>
          <a:xfrm>
            <a:off x="7410524" y="2562262"/>
            <a:ext cx="1902647" cy="1902646"/>
            <a:chOff x="7004736" y="2393092"/>
            <a:chExt cx="2071817" cy="2071816"/>
          </a:xfrm>
        </p:grpSpPr>
        <p:pic>
          <p:nvPicPr>
            <p:cNvPr id="15" name="Graphic 14" descr="Monitor with solid fill">
              <a:extLst>
                <a:ext uri="{FF2B5EF4-FFF2-40B4-BE49-F238E27FC236}">
                  <a16:creationId xmlns:a16="http://schemas.microsoft.com/office/drawing/2014/main" id="{2285AC85-2383-A042-B864-C6867B3E9DE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004736" y="2393092"/>
              <a:ext cx="2071816" cy="2071816"/>
            </a:xfrm>
            <a:prstGeom prst="rect">
              <a:avLst/>
            </a:prstGeom>
          </p:spPr>
        </p:pic>
        <p:pic>
          <p:nvPicPr>
            <p:cNvPr id="7" name="Graphic 6" descr="Database with solid fill">
              <a:extLst>
                <a:ext uri="{FF2B5EF4-FFF2-40B4-BE49-F238E27FC236}">
                  <a16:creationId xmlns:a16="http://schemas.microsoft.com/office/drawing/2014/main" id="{0A953143-0237-C54C-BD02-0A5EC08E06C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572501" y="3886200"/>
              <a:ext cx="504052" cy="504052"/>
            </a:xfrm>
            <a:prstGeom prst="rect">
              <a:avLst/>
            </a:prstGeom>
          </p:spPr>
        </p:pic>
        <p:pic>
          <p:nvPicPr>
            <p:cNvPr id="9" name="Graphic 8" descr="Bar chart with solid fill">
              <a:extLst>
                <a:ext uri="{FF2B5EF4-FFF2-40B4-BE49-F238E27FC236}">
                  <a16:creationId xmlns:a16="http://schemas.microsoft.com/office/drawing/2014/main" id="{6C86F6D0-9F2E-A445-BD56-8C8E1041883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313275" y="2920314"/>
              <a:ext cx="727369" cy="727369"/>
            </a:xfrm>
            <a:prstGeom prst="rect">
              <a:avLst/>
            </a:prstGeom>
          </p:spPr>
        </p:pic>
        <p:pic>
          <p:nvPicPr>
            <p:cNvPr id="11" name="Graphic 10" descr="Upward trend with solid fill">
              <a:extLst>
                <a:ext uri="{FF2B5EF4-FFF2-40B4-BE49-F238E27FC236}">
                  <a16:creationId xmlns:a16="http://schemas.microsoft.com/office/drawing/2014/main" id="{C14D8EB1-F1C9-E049-B64D-ADD4958E493E}"/>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040644" y="2920252"/>
              <a:ext cx="727369" cy="727369"/>
            </a:xfrm>
            <a:prstGeom prst="rect">
              <a:avLst/>
            </a:prstGeom>
          </p:spPr>
        </p:pic>
      </p:grpSp>
      <p:sp>
        <p:nvSpPr>
          <p:cNvPr id="28" name="TextBox 27">
            <a:extLst>
              <a:ext uri="{FF2B5EF4-FFF2-40B4-BE49-F238E27FC236}">
                <a16:creationId xmlns:a16="http://schemas.microsoft.com/office/drawing/2014/main" id="{420C0E62-7920-F944-8E9B-DDBF0298BBC4}"/>
              </a:ext>
            </a:extLst>
          </p:cNvPr>
          <p:cNvSpPr txBox="1"/>
          <p:nvPr/>
        </p:nvSpPr>
        <p:spPr>
          <a:xfrm>
            <a:off x="7153657" y="4401195"/>
            <a:ext cx="2416380" cy="307777"/>
          </a:xfrm>
          <a:prstGeom prst="rect">
            <a:avLst/>
          </a:prstGeom>
          <a:noFill/>
        </p:spPr>
        <p:txBody>
          <a:bodyPr wrap="square"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fr-FR" sz="1400" b="1" i="0" u="none" strike="noStrike" kern="1200" cap="none" spc="0" normalizeH="0" baseline="0" noProof="0" dirty="0" err="1">
                <a:ln>
                  <a:noFill/>
                </a:ln>
                <a:solidFill>
                  <a:schemeClr val="bg1">
                    <a:lumMod val="50000"/>
                    <a:lumOff val="50000"/>
                  </a:schemeClr>
                </a:solidFill>
                <a:effectLst/>
                <a:uLnTx/>
                <a:uFillTx/>
                <a:latin typeface="Segoe UI" panose="020B0502040204020203" pitchFamily="34" charset="0"/>
                <a:ea typeface="+mn-ea"/>
                <a:cs typeface="Segoe UI" panose="020B0502040204020203" pitchFamily="34" charset="0"/>
              </a:rPr>
              <a:t>Visualization</a:t>
            </a:r>
            <a:r>
              <a:rPr kumimoji="0" lang="fr-FR" sz="1400" b="1" i="0" u="none" strike="noStrike" kern="1200" cap="none" spc="0" normalizeH="0" baseline="0" noProof="0" dirty="0">
                <a:ln>
                  <a:noFill/>
                </a:ln>
                <a:solidFill>
                  <a:schemeClr val="bg1">
                    <a:lumMod val="50000"/>
                    <a:lumOff val="50000"/>
                  </a:schemeClr>
                </a:solidFill>
                <a:effectLst/>
                <a:uLnTx/>
                <a:uFillTx/>
                <a:latin typeface="Segoe UI" panose="020B0502040204020203" pitchFamily="34" charset="0"/>
                <a:ea typeface="+mn-ea"/>
                <a:cs typeface="Segoe UI" panose="020B0502040204020203" pitchFamily="34" charset="0"/>
              </a:rPr>
              <a:t> </a:t>
            </a:r>
            <a:r>
              <a:rPr kumimoji="0" lang="fr-FR" sz="1400" b="1" i="0" u="none" strike="noStrike" kern="1200" cap="none" spc="0" normalizeH="0" baseline="0" noProof="0" dirty="0" err="1">
                <a:ln>
                  <a:noFill/>
                </a:ln>
                <a:solidFill>
                  <a:schemeClr val="bg1">
                    <a:lumMod val="50000"/>
                    <a:lumOff val="50000"/>
                  </a:schemeClr>
                </a:solidFill>
                <a:effectLst/>
                <a:uLnTx/>
                <a:uFillTx/>
                <a:latin typeface="Segoe UI" panose="020B0502040204020203" pitchFamily="34" charset="0"/>
                <a:ea typeface="+mn-ea"/>
                <a:cs typeface="Segoe UI" panose="020B0502040204020203" pitchFamily="34" charset="0"/>
              </a:rPr>
              <a:t>Systems</a:t>
            </a:r>
            <a:endParaRPr kumimoji="0" lang="fr-FR" sz="1400" b="1" i="0" u="none" strike="noStrike" kern="1200" cap="none" spc="0" normalizeH="0" baseline="0" noProof="0" dirty="0">
              <a:ln>
                <a:noFill/>
              </a:ln>
              <a:solidFill>
                <a:schemeClr val="bg1">
                  <a:lumMod val="50000"/>
                  <a:lumOff val="50000"/>
                </a:schemeClr>
              </a:solidFill>
              <a:effectLst/>
              <a:uLnTx/>
              <a:uFillTx/>
              <a:latin typeface="Segoe UI" panose="020B0502040204020203" pitchFamily="34" charset="0"/>
              <a:ea typeface="+mn-ea"/>
              <a:cs typeface="Segoe UI" panose="020B0502040204020203" pitchFamily="34" charset="0"/>
            </a:endParaRPr>
          </a:p>
        </p:txBody>
      </p:sp>
      <p:sp>
        <p:nvSpPr>
          <p:cNvPr id="29" name="TextBox 28">
            <a:extLst>
              <a:ext uri="{FF2B5EF4-FFF2-40B4-BE49-F238E27FC236}">
                <a16:creationId xmlns:a16="http://schemas.microsoft.com/office/drawing/2014/main" id="{B9E3FD6B-948C-BA46-B0D6-405DEFB9E956}"/>
              </a:ext>
            </a:extLst>
          </p:cNvPr>
          <p:cNvSpPr txBox="1"/>
          <p:nvPr/>
        </p:nvSpPr>
        <p:spPr>
          <a:xfrm>
            <a:off x="2668711" y="4397078"/>
            <a:ext cx="1963794" cy="307777"/>
          </a:xfrm>
          <a:prstGeom prst="rect">
            <a:avLst/>
          </a:prstGeom>
          <a:noFill/>
        </p:spPr>
        <p:txBody>
          <a:bodyPr wrap="square"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fr-FR" sz="1400" b="1" i="0" u="none" strike="noStrike" kern="1200" cap="none" spc="0" normalizeH="0" baseline="0" noProof="0" dirty="0">
                <a:ln>
                  <a:noFill/>
                </a:ln>
                <a:solidFill>
                  <a:schemeClr val="bg1">
                    <a:lumMod val="50000"/>
                    <a:lumOff val="50000"/>
                  </a:schemeClr>
                </a:solidFill>
                <a:effectLst/>
                <a:uLnTx/>
                <a:uFillTx/>
                <a:latin typeface="Segoe UI" panose="020B0502040204020203" pitchFamily="34" charset="0"/>
                <a:ea typeface="+mn-ea"/>
                <a:cs typeface="Segoe UI" panose="020B0502040204020203" pitchFamily="34" charset="0"/>
              </a:rPr>
              <a:t>Humans</a:t>
            </a:r>
          </a:p>
        </p:txBody>
      </p:sp>
      <p:sp>
        <p:nvSpPr>
          <p:cNvPr id="2" name="TextBox 1">
            <a:extLst>
              <a:ext uri="{FF2B5EF4-FFF2-40B4-BE49-F238E27FC236}">
                <a16:creationId xmlns:a16="http://schemas.microsoft.com/office/drawing/2014/main" id="{739E878D-3003-114F-BC11-FD7B4842BDFD}"/>
              </a:ext>
            </a:extLst>
          </p:cNvPr>
          <p:cNvSpPr txBox="1"/>
          <p:nvPr/>
        </p:nvSpPr>
        <p:spPr>
          <a:xfrm>
            <a:off x="4565768" y="2677046"/>
            <a:ext cx="2592377" cy="369332"/>
          </a:xfrm>
          <a:prstGeom prst="rect">
            <a:avLst/>
          </a:prstGeom>
          <a:noFill/>
        </p:spPr>
        <p:txBody>
          <a:bodyPr wrap="none" rtlCol="0">
            <a:spAutoFit/>
          </a:bodyPr>
          <a:lstStyle/>
          <a:p>
            <a:pPr algn="ctr"/>
            <a:r>
              <a:rPr lang="en-US" dirty="0">
                <a:solidFill>
                  <a:schemeClr val="accent4"/>
                </a:solidFill>
                <a:latin typeface="Segoe UI" panose="020B0502040204020203" pitchFamily="34" charset="0"/>
                <a:cs typeface="Segoe UI" panose="020B0502040204020203" pitchFamily="34" charset="0"/>
              </a:rPr>
              <a:t>Natural Language Input</a:t>
            </a:r>
          </a:p>
        </p:txBody>
      </p:sp>
      <p:cxnSp>
        <p:nvCxnSpPr>
          <p:cNvPr id="14" name="Straight Arrow Connector 13">
            <a:extLst>
              <a:ext uri="{FF2B5EF4-FFF2-40B4-BE49-F238E27FC236}">
                <a16:creationId xmlns:a16="http://schemas.microsoft.com/office/drawing/2014/main" id="{8C4FDD85-086A-E44E-B2BA-D4A1B5E1541F}"/>
              </a:ext>
            </a:extLst>
          </p:cNvPr>
          <p:cNvCxnSpPr/>
          <p:nvPr/>
        </p:nvCxnSpPr>
        <p:spPr>
          <a:xfrm>
            <a:off x="4615543" y="3242156"/>
            <a:ext cx="2492828" cy="0"/>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5311B922-08CE-DB4D-80BE-D7E66918C63C}"/>
              </a:ext>
            </a:extLst>
          </p:cNvPr>
          <p:cNvCxnSpPr>
            <a:cxnSpLocks/>
          </p:cNvCxnSpPr>
          <p:nvPr/>
        </p:nvCxnSpPr>
        <p:spPr>
          <a:xfrm flipH="1" flipV="1">
            <a:off x="4615543" y="3762480"/>
            <a:ext cx="2492828" cy="0"/>
          </a:xfrm>
          <a:prstGeom prst="straightConnector1">
            <a:avLst/>
          </a:prstGeom>
          <a:ln w="76200">
            <a:solidFill>
              <a:schemeClr val="bg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881267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AD8FAF15-207C-F246-A716-8F8C6EC581DC}"/>
              </a:ext>
            </a:extLst>
          </p:cNvPr>
          <p:cNvPicPr>
            <a:picLocks noChangeAspect="1"/>
          </p:cNvPicPr>
          <p:nvPr/>
        </p:nvPicPr>
        <p:blipFill>
          <a:blip r:embed="rId3"/>
          <a:stretch>
            <a:fillRect/>
          </a:stretch>
        </p:blipFill>
        <p:spPr>
          <a:xfrm>
            <a:off x="3514753" y="4038109"/>
            <a:ext cx="4409648" cy="2480427"/>
          </a:xfrm>
          <a:prstGeom prst="rect">
            <a:avLst/>
          </a:prstGeom>
        </p:spPr>
      </p:pic>
      <p:pic>
        <p:nvPicPr>
          <p:cNvPr id="14" name="Picture 13">
            <a:extLst>
              <a:ext uri="{FF2B5EF4-FFF2-40B4-BE49-F238E27FC236}">
                <a16:creationId xmlns:a16="http://schemas.microsoft.com/office/drawing/2014/main" id="{FF0D024B-0102-E54F-9E10-7AE95B851B6F}"/>
              </a:ext>
            </a:extLst>
          </p:cNvPr>
          <p:cNvPicPr>
            <a:picLocks noChangeAspect="1"/>
          </p:cNvPicPr>
          <p:nvPr/>
        </p:nvPicPr>
        <p:blipFill>
          <a:blip r:embed="rId4"/>
          <a:stretch>
            <a:fillRect/>
          </a:stretch>
        </p:blipFill>
        <p:spPr>
          <a:xfrm>
            <a:off x="585078" y="1435045"/>
            <a:ext cx="4409648" cy="2480427"/>
          </a:xfrm>
          <a:prstGeom prst="rect">
            <a:avLst/>
          </a:prstGeom>
        </p:spPr>
      </p:pic>
      <p:pic>
        <p:nvPicPr>
          <p:cNvPr id="15" name="Picture 14">
            <a:extLst>
              <a:ext uri="{FF2B5EF4-FFF2-40B4-BE49-F238E27FC236}">
                <a16:creationId xmlns:a16="http://schemas.microsoft.com/office/drawing/2014/main" id="{0BEC30E2-D45C-FE4C-9BE7-122857B8D526}"/>
              </a:ext>
            </a:extLst>
          </p:cNvPr>
          <p:cNvPicPr>
            <a:picLocks noChangeAspect="1"/>
          </p:cNvPicPr>
          <p:nvPr/>
        </p:nvPicPr>
        <p:blipFill rotWithShape="1">
          <a:blip r:embed="rId5"/>
          <a:srcRect l="3791" r="3576"/>
          <a:stretch/>
        </p:blipFill>
        <p:spPr>
          <a:xfrm>
            <a:off x="6444428" y="1435045"/>
            <a:ext cx="4410150" cy="2480427"/>
          </a:xfrm>
          <a:prstGeom prst="rect">
            <a:avLst/>
          </a:prstGeom>
        </p:spPr>
      </p:pic>
      <p:sp>
        <p:nvSpPr>
          <p:cNvPr id="16" name="TextBox 15">
            <a:extLst>
              <a:ext uri="{FF2B5EF4-FFF2-40B4-BE49-F238E27FC236}">
                <a16:creationId xmlns:a16="http://schemas.microsoft.com/office/drawing/2014/main" id="{0F2519C8-DB83-AE48-86EA-869E4AC92CAD}"/>
              </a:ext>
            </a:extLst>
          </p:cNvPr>
          <p:cNvSpPr txBox="1"/>
          <p:nvPr/>
        </p:nvSpPr>
        <p:spPr>
          <a:xfrm>
            <a:off x="585078" y="3945636"/>
            <a:ext cx="1447832" cy="369332"/>
          </a:xfrm>
          <a:prstGeom prst="rect">
            <a:avLst/>
          </a:prstGeom>
          <a:noFill/>
        </p:spPr>
        <p:txBody>
          <a:bodyPr wrap="none" rtlCol="0">
            <a:spAutoFit/>
          </a:bodyPr>
          <a:lstStyle/>
          <a:p>
            <a:r>
              <a:rPr lang="en-US" dirty="0">
                <a:solidFill>
                  <a:schemeClr val="bg1">
                    <a:lumMod val="50000"/>
                    <a:lumOff val="50000"/>
                  </a:schemeClr>
                </a:solidFill>
              </a:rPr>
              <a:t>IEEE VIS 2017</a:t>
            </a:r>
          </a:p>
        </p:txBody>
      </p:sp>
      <p:sp>
        <p:nvSpPr>
          <p:cNvPr id="17" name="TextBox 16">
            <a:extLst>
              <a:ext uri="{FF2B5EF4-FFF2-40B4-BE49-F238E27FC236}">
                <a16:creationId xmlns:a16="http://schemas.microsoft.com/office/drawing/2014/main" id="{AF7DDFAF-1552-A24F-8164-AC6F1AE9F1B0}"/>
              </a:ext>
            </a:extLst>
          </p:cNvPr>
          <p:cNvSpPr txBox="1"/>
          <p:nvPr/>
        </p:nvSpPr>
        <p:spPr>
          <a:xfrm>
            <a:off x="9318645" y="3915472"/>
            <a:ext cx="1535933" cy="369332"/>
          </a:xfrm>
          <a:prstGeom prst="rect">
            <a:avLst/>
          </a:prstGeom>
          <a:noFill/>
        </p:spPr>
        <p:txBody>
          <a:bodyPr wrap="none" rtlCol="0">
            <a:spAutoFit/>
          </a:bodyPr>
          <a:lstStyle/>
          <a:p>
            <a:pPr algn="r"/>
            <a:r>
              <a:rPr lang="en-US" dirty="0">
                <a:solidFill>
                  <a:schemeClr val="bg1">
                    <a:lumMod val="50000"/>
                    <a:lumOff val="50000"/>
                  </a:schemeClr>
                </a:solidFill>
              </a:rPr>
              <a:t>ACM CHI 2020</a:t>
            </a:r>
          </a:p>
        </p:txBody>
      </p:sp>
      <p:sp>
        <p:nvSpPr>
          <p:cNvPr id="18" name="TextBox 17">
            <a:extLst>
              <a:ext uri="{FF2B5EF4-FFF2-40B4-BE49-F238E27FC236}">
                <a16:creationId xmlns:a16="http://schemas.microsoft.com/office/drawing/2014/main" id="{D32D3553-5C5C-A74F-8D0E-A855B70A8368}"/>
              </a:ext>
            </a:extLst>
          </p:cNvPr>
          <p:cNvSpPr txBox="1"/>
          <p:nvPr/>
        </p:nvSpPr>
        <p:spPr>
          <a:xfrm>
            <a:off x="7924401" y="6149204"/>
            <a:ext cx="1661737" cy="369332"/>
          </a:xfrm>
          <a:prstGeom prst="rect">
            <a:avLst/>
          </a:prstGeom>
          <a:noFill/>
        </p:spPr>
        <p:txBody>
          <a:bodyPr wrap="none" rtlCol="0">
            <a:spAutoFit/>
          </a:bodyPr>
          <a:lstStyle/>
          <a:p>
            <a:r>
              <a:rPr lang="en-US" dirty="0">
                <a:solidFill>
                  <a:schemeClr val="bg1">
                    <a:lumMod val="50000"/>
                    <a:lumOff val="50000"/>
                  </a:schemeClr>
                </a:solidFill>
              </a:rPr>
              <a:t>IEEE TVCG 2020</a:t>
            </a:r>
          </a:p>
        </p:txBody>
      </p:sp>
      <p:sp>
        <p:nvSpPr>
          <p:cNvPr id="20" name="Title 1">
            <a:extLst>
              <a:ext uri="{FF2B5EF4-FFF2-40B4-BE49-F238E27FC236}">
                <a16:creationId xmlns:a16="http://schemas.microsoft.com/office/drawing/2014/main" id="{219627F9-A174-8E4E-9DB6-6AA6E9DF34DF}"/>
              </a:ext>
            </a:extLst>
          </p:cNvPr>
          <p:cNvSpPr txBox="1">
            <a:spLocks/>
          </p:cNvSpPr>
          <p:nvPr/>
        </p:nvSpPr>
        <p:spPr>
          <a:xfrm>
            <a:off x="479752" y="339464"/>
            <a:ext cx="10515600" cy="91503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a:solidFill>
                  <a:schemeClr val="accent4"/>
                </a:solidFill>
                <a:latin typeface="Segoe UI" panose="020B0502040204020203" pitchFamily="34" charset="0"/>
                <a:cs typeface="Segoe UI" panose="020B0502040204020203" pitchFamily="34" charset="0"/>
              </a:rPr>
              <a:t>Natural Language as Input</a:t>
            </a:r>
            <a:r>
              <a:rPr lang="en-US" sz="2800" b="1">
                <a:latin typeface="Segoe UI" panose="020B0502040204020203" pitchFamily="34" charset="0"/>
                <a:cs typeface="Segoe UI" panose="020B0502040204020203" pitchFamily="34" charset="0"/>
              </a:rPr>
              <a:t> </a:t>
            </a:r>
            <a:r>
              <a:rPr lang="en-US" sz="2800" b="1">
                <a:solidFill>
                  <a:schemeClr val="bg1">
                    <a:lumMod val="50000"/>
                    <a:lumOff val="50000"/>
                  </a:schemeClr>
                </a:solidFill>
                <a:latin typeface="Segoe UI" panose="020B0502040204020203" pitchFamily="34" charset="0"/>
                <a:cs typeface="Segoe UI" panose="020B0502040204020203" pitchFamily="34" charset="0"/>
              </a:rPr>
              <a:t>for Visualization Systems:</a:t>
            </a:r>
            <a:br>
              <a:rPr lang="en-US" sz="2800" b="1">
                <a:latin typeface="Segoe UI" panose="020B0502040204020203" pitchFamily="34" charset="0"/>
                <a:cs typeface="Segoe UI" panose="020B0502040204020203" pitchFamily="34" charset="0"/>
              </a:rPr>
            </a:br>
            <a:r>
              <a:rPr lang="en-US" sz="2400" b="1">
                <a:latin typeface="Segoe UI" panose="020B0502040204020203" pitchFamily="34" charset="0"/>
                <a:cs typeface="Segoe UI" panose="020B0502040204020203" pitchFamily="34" charset="0"/>
              </a:rPr>
              <a:t>Designing</a:t>
            </a:r>
            <a:r>
              <a:rPr lang="en-US" sz="2800" b="1">
                <a:latin typeface="Segoe UI" panose="020B0502040204020203" pitchFamily="34" charset="0"/>
                <a:cs typeface="Segoe UI" panose="020B0502040204020203" pitchFamily="34" charset="0"/>
              </a:rPr>
              <a:t> </a:t>
            </a:r>
            <a:r>
              <a:rPr lang="en-US" sz="2400" b="1">
                <a:latin typeface="Segoe UI" panose="020B0502040204020203" pitchFamily="34" charset="0"/>
                <a:cs typeface="Segoe UI" panose="020B0502040204020203" pitchFamily="34" charset="0"/>
              </a:rPr>
              <a:t>Fluid Interaction Experiences</a:t>
            </a:r>
            <a:endParaRPr lang="en-US" sz="2800" b="1"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4211975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1C30B952-8ACB-664F-86EE-C29F9C5DF169}"/>
              </a:ext>
            </a:extLst>
          </p:cNvPr>
          <p:cNvPicPr>
            <a:picLocks noChangeAspect="1"/>
          </p:cNvPicPr>
          <p:nvPr/>
        </p:nvPicPr>
        <p:blipFill>
          <a:blip r:embed="rId3"/>
          <a:stretch>
            <a:fillRect/>
          </a:stretch>
        </p:blipFill>
        <p:spPr>
          <a:xfrm>
            <a:off x="585078" y="1787851"/>
            <a:ext cx="4681393" cy="3730710"/>
          </a:xfrm>
          <a:prstGeom prst="rect">
            <a:avLst/>
          </a:prstGeom>
        </p:spPr>
      </p:pic>
      <p:pic>
        <p:nvPicPr>
          <p:cNvPr id="14" name="Picture 13">
            <a:extLst>
              <a:ext uri="{FF2B5EF4-FFF2-40B4-BE49-F238E27FC236}">
                <a16:creationId xmlns:a16="http://schemas.microsoft.com/office/drawing/2014/main" id="{75F8B53E-9582-3C4C-A930-E723970457B3}"/>
              </a:ext>
            </a:extLst>
          </p:cNvPr>
          <p:cNvPicPr>
            <a:picLocks noChangeAspect="1"/>
          </p:cNvPicPr>
          <p:nvPr/>
        </p:nvPicPr>
        <p:blipFill>
          <a:blip r:embed="rId4"/>
          <a:stretch>
            <a:fillRect/>
          </a:stretch>
        </p:blipFill>
        <p:spPr>
          <a:xfrm>
            <a:off x="5737803" y="1787851"/>
            <a:ext cx="5809084" cy="3730710"/>
          </a:xfrm>
          <a:prstGeom prst="rect">
            <a:avLst/>
          </a:prstGeom>
        </p:spPr>
      </p:pic>
      <p:grpSp>
        <p:nvGrpSpPr>
          <p:cNvPr id="15" name="Group 14">
            <a:extLst>
              <a:ext uri="{FF2B5EF4-FFF2-40B4-BE49-F238E27FC236}">
                <a16:creationId xmlns:a16="http://schemas.microsoft.com/office/drawing/2014/main" id="{46156A74-68FF-7145-9889-ED4434781CE5}"/>
              </a:ext>
            </a:extLst>
          </p:cNvPr>
          <p:cNvGrpSpPr/>
          <p:nvPr/>
        </p:nvGrpSpPr>
        <p:grpSpPr>
          <a:xfrm>
            <a:off x="1521703" y="5683488"/>
            <a:ext cx="2408032" cy="403944"/>
            <a:chOff x="1879900" y="5906395"/>
            <a:chExt cx="2408032" cy="403944"/>
          </a:xfrm>
        </p:grpSpPr>
        <p:sp>
          <p:nvSpPr>
            <p:cNvPr id="16" name="Rectangle 15">
              <a:extLst>
                <a:ext uri="{FF2B5EF4-FFF2-40B4-BE49-F238E27FC236}">
                  <a16:creationId xmlns:a16="http://schemas.microsoft.com/office/drawing/2014/main" id="{70C1A8BC-7579-A04B-BD38-85765C45AE18}"/>
                </a:ext>
              </a:extLst>
            </p:cNvPr>
            <p:cNvSpPr/>
            <p:nvPr/>
          </p:nvSpPr>
          <p:spPr>
            <a:xfrm>
              <a:off x="2280010" y="5910229"/>
              <a:ext cx="2007922" cy="400110"/>
            </a:xfrm>
            <a:prstGeom prst="rect">
              <a:avLst/>
            </a:prstGeom>
          </p:spPr>
          <p:txBody>
            <a:bodyPr wrap="none">
              <a:spAutoFit/>
            </a:bodyPr>
            <a:lstStyle/>
            <a:p>
              <a:r>
                <a:rPr lang="en-US" sz="2000" b="1" dirty="0">
                  <a:solidFill>
                    <a:schemeClr val="accent5"/>
                  </a:solidFill>
                  <a:latin typeface="Segoe UI" panose="020B0502040204020203" pitchFamily="34" charset="0"/>
                  <a:cs typeface="Segoe UI" panose="020B0502040204020203" pitchFamily="34" charset="0"/>
                </a:rPr>
                <a:t>nl4dv.github.io</a:t>
              </a:r>
            </a:p>
          </p:txBody>
        </p:sp>
        <p:pic>
          <p:nvPicPr>
            <p:cNvPr id="17" name="Graphic 16" descr="Web design with solid fill">
              <a:extLst>
                <a:ext uri="{FF2B5EF4-FFF2-40B4-BE49-F238E27FC236}">
                  <a16:creationId xmlns:a16="http://schemas.microsoft.com/office/drawing/2014/main" id="{1E01969D-3479-8B47-8BCB-227BE77F23B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879900" y="5906395"/>
              <a:ext cx="400110" cy="400110"/>
            </a:xfrm>
            <a:prstGeom prst="rect">
              <a:avLst/>
            </a:prstGeom>
          </p:spPr>
        </p:pic>
      </p:grpSp>
      <p:grpSp>
        <p:nvGrpSpPr>
          <p:cNvPr id="20" name="Group 19">
            <a:extLst>
              <a:ext uri="{FF2B5EF4-FFF2-40B4-BE49-F238E27FC236}">
                <a16:creationId xmlns:a16="http://schemas.microsoft.com/office/drawing/2014/main" id="{24FFC6BA-CDBA-F445-BF43-852F020FCA33}"/>
              </a:ext>
            </a:extLst>
          </p:cNvPr>
          <p:cNvGrpSpPr/>
          <p:nvPr/>
        </p:nvGrpSpPr>
        <p:grpSpPr>
          <a:xfrm>
            <a:off x="7002197" y="5683488"/>
            <a:ext cx="2902609" cy="400110"/>
            <a:chOff x="7360394" y="5906395"/>
            <a:chExt cx="2902609" cy="400110"/>
          </a:xfrm>
        </p:grpSpPr>
        <p:sp>
          <p:nvSpPr>
            <p:cNvPr id="22" name="TextBox 21">
              <a:extLst>
                <a:ext uri="{FF2B5EF4-FFF2-40B4-BE49-F238E27FC236}">
                  <a16:creationId xmlns:a16="http://schemas.microsoft.com/office/drawing/2014/main" id="{2C5A7730-6053-1C43-B762-FDA19ED5F3B7}"/>
                </a:ext>
              </a:extLst>
            </p:cNvPr>
            <p:cNvSpPr txBox="1"/>
            <p:nvPr/>
          </p:nvSpPr>
          <p:spPr>
            <a:xfrm>
              <a:off x="7738081" y="5906395"/>
              <a:ext cx="2524922" cy="400110"/>
            </a:xfrm>
            <a:prstGeom prst="rect">
              <a:avLst/>
            </a:prstGeom>
            <a:noFill/>
          </p:spPr>
          <p:txBody>
            <a:bodyPr wrap="none" rtlCol="0">
              <a:spAutoFit/>
            </a:bodyPr>
            <a:lstStyle/>
            <a:p>
              <a:r>
                <a:rPr lang="en-US" sz="2000" b="1" dirty="0" err="1">
                  <a:solidFill>
                    <a:schemeClr val="accent5"/>
                  </a:solidFill>
                  <a:latin typeface="Segoe UI" panose="020B0502040204020203" pitchFamily="34" charset="0"/>
                  <a:cs typeface="Segoe UI" panose="020B0502040204020203" pitchFamily="34" charset="0"/>
                </a:rPr>
                <a:t>nlvcorpus.github.io</a:t>
              </a:r>
              <a:endParaRPr lang="en-US" sz="2000" b="1" dirty="0">
                <a:solidFill>
                  <a:schemeClr val="accent5"/>
                </a:solidFill>
                <a:latin typeface="Segoe UI" panose="020B0502040204020203" pitchFamily="34" charset="0"/>
                <a:cs typeface="Segoe UI" panose="020B0502040204020203" pitchFamily="34" charset="0"/>
              </a:endParaRPr>
            </a:p>
          </p:txBody>
        </p:sp>
        <p:pic>
          <p:nvPicPr>
            <p:cNvPr id="28" name="Graphic 27" descr="Database with solid fill">
              <a:extLst>
                <a:ext uri="{FF2B5EF4-FFF2-40B4-BE49-F238E27FC236}">
                  <a16:creationId xmlns:a16="http://schemas.microsoft.com/office/drawing/2014/main" id="{A1FCBFD8-D00B-2641-B5BE-72B369BF18D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360394" y="5917606"/>
              <a:ext cx="377687" cy="377687"/>
            </a:xfrm>
            <a:prstGeom prst="rect">
              <a:avLst/>
            </a:prstGeom>
          </p:spPr>
        </p:pic>
      </p:grpSp>
      <p:sp>
        <p:nvSpPr>
          <p:cNvPr id="29" name="TextBox 28">
            <a:extLst>
              <a:ext uri="{FF2B5EF4-FFF2-40B4-BE49-F238E27FC236}">
                <a16:creationId xmlns:a16="http://schemas.microsoft.com/office/drawing/2014/main" id="{DF2B85CC-CCDD-3A49-AB16-3CF6FE1F0540}"/>
              </a:ext>
            </a:extLst>
          </p:cNvPr>
          <p:cNvSpPr txBox="1"/>
          <p:nvPr/>
        </p:nvSpPr>
        <p:spPr>
          <a:xfrm>
            <a:off x="2001804" y="6093990"/>
            <a:ext cx="1447832" cy="369332"/>
          </a:xfrm>
          <a:prstGeom prst="rect">
            <a:avLst/>
          </a:prstGeom>
          <a:noFill/>
        </p:spPr>
        <p:txBody>
          <a:bodyPr wrap="none" rtlCol="0">
            <a:spAutoFit/>
          </a:bodyPr>
          <a:lstStyle/>
          <a:p>
            <a:pPr algn="ctr"/>
            <a:r>
              <a:rPr lang="en-US" dirty="0">
                <a:solidFill>
                  <a:schemeClr val="bg1">
                    <a:lumMod val="50000"/>
                    <a:lumOff val="50000"/>
                  </a:schemeClr>
                </a:solidFill>
              </a:rPr>
              <a:t>IEEE VIS 2020</a:t>
            </a:r>
          </a:p>
        </p:txBody>
      </p:sp>
      <p:sp>
        <p:nvSpPr>
          <p:cNvPr id="30" name="TextBox 29">
            <a:extLst>
              <a:ext uri="{FF2B5EF4-FFF2-40B4-BE49-F238E27FC236}">
                <a16:creationId xmlns:a16="http://schemas.microsoft.com/office/drawing/2014/main" id="{CE51E03B-F3A9-8048-BB3B-1325E94D37FE}"/>
              </a:ext>
            </a:extLst>
          </p:cNvPr>
          <p:cNvSpPr txBox="1"/>
          <p:nvPr/>
        </p:nvSpPr>
        <p:spPr>
          <a:xfrm>
            <a:off x="7685535" y="6093990"/>
            <a:ext cx="1535933" cy="369332"/>
          </a:xfrm>
          <a:prstGeom prst="rect">
            <a:avLst/>
          </a:prstGeom>
          <a:noFill/>
        </p:spPr>
        <p:txBody>
          <a:bodyPr wrap="none" rtlCol="0">
            <a:spAutoFit/>
          </a:bodyPr>
          <a:lstStyle/>
          <a:p>
            <a:pPr algn="ctr"/>
            <a:r>
              <a:rPr lang="en-US" dirty="0">
                <a:solidFill>
                  <a:schemeClr val="bg1">
                    <a:lumMod val="50000"/>
                    <a:lumOff val="50000"/>
                  </a:schemeClr>
                </a:solidFill>
              </a:rPr>
              <a:t>ACM CHI 2021</a:t>
            </a:r>
          </a:p>
        </p:txBody>
      </p:sp>
      <p:sp>
        <p:nvSpPr>
          <p:cNvPr id="31" name="Title 1">
            <a:extLst>
              <a:ext uri="{FF2B5EF4-FFF2-40B4-BE49-F238E27FC236}">
                <a16:creationId xmlns:a16="http://schemas.microsoft.com/office/drawing/2014/main" id="{F22901E4-603F-7245-843C-CF432B6A1266}"/>
              </a:ext>
            </a:extLst>
          </p:cNvPr>
          <p:cNvSpPr txBox="1">
            <a:spLocks/>
          </p:cNvSpPr>
          <p:nvPr/>
        </p:nvSpPr>
        <p:spPr>
          <a:xfrm>
            <a:off x="479752" y="313050"/>
            <a:ext cx="10515600" cy="91503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solidFill>
                  <a:schemeClr val="accent4"/>
                </a:solidFill>
                <a:latin typeface="Segoe UI" panose="020B0502040204020203" pitchFamily="34" charset="0"/>
                <a:cs typeface="Segoe UI" panose="020B0502040204020203" pitchFamily="34" charset="0"/>
              </a:rPr>
              <a:t>Natural Language as Input</a:t>
            </a:r>
            <a:r>
              <a:rPr lang="en-US" sz="2800" b="1" dirty="0">
                <a:latin typeface="Segoe UI" panose="020B0502040204020203" pitchFamily="34" charset="0"/>
                <a:cs typeface="Segoe UI" panose="020B0502040204020203" pitchFamily="34" charset="0"/>
              </a:rPr>
              <a:t> </a:t>
            </a:r>
            <a:r>
              <a:rPr lang="en-US" sz="2800" b="1" dirty="0">
                <a:solidFill>
                  <a:schemeClr val="bg1">
                    <a:lumMod val="50000"/>
                    <a:lumOff val="50000"/>
                  </a:schemeClr>
                </a:solidFill>
                <a:latin typeface="Segoe UI" panose="020B0502040204020203" pitchFamily="34" charset="0"/>
                <a:cs typeface="Segoe UI" panose="020B0502040204020203" pitchFamily="34" charset="0"/>
              </a:rPr>
              <a:t>for Visualization Systems:</a:t>
            </a:r>
            <a:br>
              <a:rPr lang="en-US" sz="2800" b="1" dirty="0">
                <a:latin typeface="Segoe UI" panose="020B0502040204020203" pitchFamily="34" charset="0"/>
                <a:cs typeface="Segoe UI" panose="020B0502040204020203" pitchFamily="34" charset="0"/>
              </a:rPr>
            </a:br>
            <a:r>
              <a:rPr lang="en-US" sz="2400" b="1" dirty="0">
                <a:latin typeface="Segoe UI" panose="020B0502040204020203" pitchFamily="34" charset="0"/>
                <a:cs typeface="Segoe UI" panose="020B0502040204020203" pitchFamily="34" charset="0"/>
              </a:rPr>
              <a:t>Developer Resources</a:t>
            </a:r>
            <a:endParaRPr lang="en-US" sz="2800" b="1"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1402872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Box 26">
            <a:extLst>
              <a:ext uri="{FF2B5EF4-FFF2-40B4-BE49-F238E27FC236}">
                <a16:creationId xmlns:a16="http://schemas.microsoft.com/office/drawing/2014/main" id="{DA4D2035-9170-F741-9AE2-7D56FFE31E38}"/>
              </a:ext>
            </a:extLst>
          </p:cNvPr>
          <p:cNvSpPr txBox="1"/>
          <p:nvPr/>
        </p:nvSpPr>
        <p:spPr>
          <a:xfrm>
            <a:off x="7722434" y="3290499"/>
            <a:ext cx="1278827" cy="276999"/>
          </a:xfrm>
          <a:prstGeom prst="rect">
            <a:avLst/>
          </a:prstGeom>
          <a:noFill/>
        </p:spPr>
        <p:txBody>
          <a:bodyPr wrap="square" rtlCol="0" anchor="ctr">
            <a:spAutoFit/>
          </a:bodyPr>
          <a:lstStyle/>
          <a:p>
            <a:pPr algn="r"/>
            <a:r>
              <a:rPr lang="en-US" sz="1200" b="1" dirty="0">
                <a:solidFill>
                  <a:schemeClr val="bg1">
                    <a:alpha val="0"/>
                  </a:schemeClr>
                </a:solidFill>
                <a:latin typeface="Segoe UI" panose="020B0502040204020203" pitchFamily="34" charset="0"/>
                <a:ea typeface="Helvetica Neue Light" panose="02000403000000020004" pitchFamily="2" charset="0"/>
                <a:cs typeface="Segoe UI" panose="020B0502040204020203" pitchFamily="34" charset="0"/>
              </a:rPr>
              <a:t>Visualizations</a:t>
            </a:r>
            <a:endParaRPr lang="en-US" sz="1200" b="1" dirty="0">
              <a:solidFill>
                <a:schemeClr val="bg1">
                  <a:alpha val="0"/>
                </a:schemeClr>
              </a:solidFill>
              <a:latin typeface="Segoe UI" panose="020B0502040204020203" pitchFamily="34" charset="0"/>
              <a:ea typeface="HELVETICA NEUE LIGHT" panose="02000403000000020004" pitchFamily="2" charset="0"/>
              <a:cs typeface="Segoe UI" panose="020B0502040204020203" pitchFamily="34" charset="0"/>
            </a:endParaRPr>
          </a:p>
        </p:txBody>
      </p:sp>
      <p:pic>
        <p:nvPicPr>
          <p:cNvPr id="5" name="Content Placeholder 4" descr="User with solid fill">
            <a:extLst>
              <a:ext uri="{FF2B5EF4-FFF2-40B4-BE49-F238E27FC236}">
                <a16:creationId xmlns:a16="http://schemas.microsoft.com/office/drawing/2014/main" id="{6534DB0E-3CC4-3A41-803E-2A510520B4CF}"/>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2987827" y="2766218"/>
            <a:ext cx="1325563" cy="1325563"/>
          </a:xfrm>
        </p:spPr>
      </p:pic>
      <p:grpSp>
        <p:nvGrpSpPr>
          <p:cNvPr id="18" name="Group 17">
            <a:extLst>
              <a:ext uri="{FF2B5EF4-FFF2-40B4-BE49-F238E27FC236}">
                <a16:creationId xmlns:a16="http://schemas.microsoft.com/office/drawing/2014/main" id="{5268EB31-5B73-4B46-8B14-BE44B42620D5}"/>
              </a:ext>
            </a:extLst>
          </p:cNvPr>
          <p:cNvGrpSpPr/>
          <p:nvPr/>
        </p:nvGrpSpPr>
        <p:grpSpPr>
          <a:xfrm>
            <a:off x="7410524" y="2562262"/>
            <a:ext cx="1902647" cy="1902646"/>
            <a:chOff x="7004736" y="2393092"/>
            <a:chExt cx="2071817" cy="2071816"/>
          </a:xfrm>
        </p:grpSpPr>
        <p:pic>
          <p:nvPicPr>
            <p:cNvPr id="15" name="Graphic 14" descr="Monitor with solid fill">
              <a:extLst>
                <a:ext uri="{FF2B5EF4-FFF2-40B4-BE49-F238E27FC236}">
                  <a16:creationId xmlns:a16="http://schemas.microsoft.com/office/drawing/2014/main" id="{2285AC85-2383-A042-B864-C6867B3E9DE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004736" y="2393092"/>
              <a:ext cx="2071816" cy="2071816"/>
            </a:xfrm>
            <a:prstGeom prst="rect">
              <a:avLst/>
            </a:prstGeom>
          </p:spPr>
        </p:pic>
        <p:pic>
          <p:nvPicPr>
            <p:cNvPr id="7" name="Graphic 6" descr="Database with solid fill">
              <a:extLst>
                <a:ext uri="{FF2B5EF4-FFF2-40B4-BE49-F238E27FC236}">
                  <a16:creationId xmlns:a16="http://schemas.microsoft.com/office/drawing/2014/main" id="{0A953143-0237-C54C-BD02-0A5EC08E06C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572501" y="3886200"/>
              <a:ext cx="504052" cy="504052"/>
            </a:xfrm>
            <a:prstGeom prst="rect">
              <a:avLst/>
            </a:prstGeom>
          </p:spPr>
        </p:pic>
        <p:pic>
          <p:nvPicPr>
            <p:cNvPr id="9" name="Graphic 8" descr="Bar chart with solid fill">
              <a:extLst>
                <a:ext uri="{FF2B5EF4-FFF2-40B4-BE49-F238E27FC236}">
                  <a16:creationId xmlns:a16="http://schemas.microsoft.com/office/drawing/2014/main" id="{6C86F6D0-9F2E-A445-BD56-8C8E1041883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313275" y="2920314"/>
              <a:ext cx="727369" cy="727369"/>
            </a:xfrm>
            <a:prstGeom prst="rect">
              <a:avLst/>
            </a:prstGeom>
          </p:spPr>
        </p:pic>
        <p:pic>
          <p:nvPicPr>
            <p:cNvPr id="11" name="Graphic 10" descr="Upward trend with solid fill">
              <a:extLst>
                <a:ext uri="{FF2B5EF4-FFF2-40B4-BE49-F238E27FC236}">
                  <a16:creationId xmlns:a16="http://schemas.microsoft.com/office/drawing/2014/main" id="{C14D8EB1-F1C9-E049-B64D-ADD4958E493E}"/>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040644" y="2920252"/>
              <a:ext cx="727369" cy="727369"/>
            </a:xfrm>
            <a:prstGeom prst="rect">
              <a:avLst/>
            </a:prstGeom>
          </p:spPr>
        </p:pic>
      </p:grpSp>
      <p:sp>
        <p:nvSpPr>
          <p:cNvPr id="28" name="TextBox 27">
            <a:extLst>
              <a:ext uri="{FF2B5EF4-FFF2-40B4-BE49-F238E27FC236}">
                <a16:creationId xmlns:a16="http://schemas.microsoft.com/office/drawing/2014/main" id="{420C0E62-7920-F944-8E9B-DDBF0298BBC4}"/>
              </a:ext>
            </a:extLst>
          </p:cNvPr>
          <p:cNvSpPr txBox="1"/>
          <p:nvPr/>
        </p:nvSpPr>
        <p:spPr>
          <a:xfrm>
            <a:off x="7153657" y="4401195"/>
            <a:ext cx="2416380" cy="307777"/>
          </a:xfrm>
          <a:prstGeom prst="rect">
            <a:avLst/>
          </a:prstGeom>
          <a:noFill/>
        </p:spPr>
        <p:txBody>
          <a:bodyPr wrap="square"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fr-FR" sz="1400" b="1" i="0" u="none" strike="noStrike" kern="1200" cap="none" spc="0" normalizeH="0" baseline="0" noProof="0" dirty="0" err="1">
                <a:ln>
                  <a:noFill/>
                </a:ln>
                <a:solidFill>
                  <a:schemeClr val="bg1">
                    <a:lumMod val="50000"/>
                    <a:lumOff val="50000"/>
                  </a:schemeClr>
                </a:solidFill>
                <a:effectLst/>
                <a:uLnTx/>
                <a:uFillTx/>
                <a:latin typeface="Segoe UI" panose="020B0502040204020203" pitchFamily="34" charset="0"/>
                <a:ea typeface="+mn-ea"/>
                <a:cs typeface="Segoe UI" panose="020B0502040204020203" pitchFamily="34" charset="0"/>
              </a:rPr>
              <a:t>Visualization</a:t>
            </a:r>
            <a:r>
              <a:rPr kumimoji="0" lang="fr-FR" sz="1400" b="1" i="0" u="none" strike="noStrike" kern="1200" cap="none" spc="0" normalizeH="0" baseline="0" noProof="0" dirty="0">
                <a:ln>
                  <a:noFill/>
                </a:ln>
                <a:solidFill>
                  <a:schemeClr val="bg1">
                    <a:lumMod val="50000"/>
                    <a:lumOff val="50000"/>
                  </a:schemeClr>
                </a:solidFill>
                <a:effectLst/>
                <a:uLnTx/>
                <a:uFillTx/>
                <a:latin typeface="Segoe UI" panose="020B0502040204020203" pitchFamily="34" charset="0"/>
                <a:ea typeface="+mn-ea"/>
                <a:cs typeface="Segoe UI" panose="020B0502040204020203" pitchFamily="34" charset="0"/>
              </a:rPr>
              <a:t> </a:t>
            </a:r>
            <a:r>
              <a:rPr kumimoji="0" lang="fr-FR" sz="1400" b="1" i="0" u="none" strike="noStrike" kern="1200" cap="none" spc="0" normalizeH="0" baseline="0" noProof="0" dirty="0" err="1">
                <a:ln>
                  <a:noFill/>
                </a:ln>
                <a:solidFill>
                  <a:schemeClr val="bg1">
                    <a:lumMod val="50000"/>
                    <a:lumOff val="50000"/>
                  </a:schemeClr>
                </a:solidFill>
                <a:effectLst/>
                <a:uLnTx/>
                <a:uFillTx/>
                <a:latin typeface="Segoe UI" panose="020B0502040204020203" pitchFamily="34" charset="0"/>
                <a:ea typeface="+mn-ea"/>
                <a:cs typeface="Segoe UI" panose="020B0502040204020203" pitchFamily="34" charset="0"/>
              </a:rPr>
              <a:t>Systems</a:t>
            </a:r>
            <a:endParaRPr kumimoji="0" lang="fr-FR" sz="1400" b="1" i="0" u="none" strike="noStrike" kern="1200" cap="none" spc="0" normalizeH="0" baseline="0" noProof="0" dirty="0">
              <a:ln>
                <a:noFill/>
              </a:ln>
              <a:solidFill>
                <a:schemeClr val="bg1">
                  <a:lumMod val="50000"/>
                  <a:lumOff val="50000"/>
                </a:schemeClr>
              </a:solidFill>
              <a:effectLst/>
              <a:uLnTx/>
              <a:uFillTx/>
              <a:latin typeface="Segoe UI" panose="020B0502040204020203" pitchFamily="34" charset="0"/>
              <a:ea typeface="+mn-ea"/>
              <a:cs typeface="Segoe UI" panose="020B0502040204020203" pitchFamily="34" charset="0"/>
            </a:endParaRPr>
          </a:p>
        </p:txBody>
      </p:sp>
      <p:sp>
        <p:nvSpPr>
          <p:cNvPr id="29" name="TextBox 28">
            <a:extLst>
              <a:ext uri="{FF2B5EF4-FFF2-40B4-BE49-F238E27FC236}">
                <a16:creationId xmlns:a16="http://schemas.microsoft.com/office/drawing/2014/main" id="{B9E3FD6B-948C-BA46-B0D6-405DEFB9E956}"/>
              </a:ext>
            </a:extLst>
          </p:cNvPr>
          <p:cNvSpPr txBox="1"/>
          <p:nvPr/>
        </p:nvSpPr>
        <p:spPr>
          <a:xfrm>
            <a:off x="2668711" y="4397078"/>
            <a:ext cx="1963794" cy="307777"/>
          </a:xfrm>
          <a:prstGeom prst="rect">
            <a:avLst/>
          </a:prstGeom>
          <a:noFill/>
        </p:spPr>
        <p:txBody>
          <a:bodyPr wrap="square"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fr-FR" sz="1400" b="1" i="0" u="none" strike="noStrike" kern="1200" cap="none" spc="0" normalizeH="0" baseline="0" noProof="0" dirty="0">
                <a:ln>
                  <a:noFill/>
                </a:ln>
                <a:solidFill>
                  <a:schemeClr val="bg1">
                    <a:lumMod val="50000"/>
                    <a:lumOff val="50000"/>
                  </a:schemeClr>
                </a:solidFill>
                <a:effectLst/>
                <a:uLnTx/>
                <a:uFillTx/>
                <a:latin typeface="Segoe UI" panose="020B0502040204020203" pitchFamily="34" charset="0"/>
                <a:ea typeface="+mn-ea"/>
                <a:cs typeface="Segoe UI" panose="020B0502040204020203" pitchFamily="34" charset="0"/>
              </a:rPr>
              <a:t>Humans</a:t>
            </a:r>
          </a:p>
        </p:txBody>
      </p:sp>
      <p:sp>
        <p:nvSpPr>
          <p:cNvPr id="13" name="TextBox 12">
            <a:extLst>
              <a:ext uri="{FF2B5EF4-FFF2-40B4-BE49-F238E27FC236}">
                <a16:creationId xmlns:a16="http://schemas.microsoft.com/office/drawing/2014/main" id="{C11B57B0-D89F-AC45-9C66-892604520783}"/>
              </a:ext>
            </a:extLst>
          </p:cNvPr>
          <p:cNvSpPr txBox="1"/>
          <p:nvPr/>
        </p:nvSpPr>
        <p:spPr>
          <a:xfrm>
            <a:off x="4469588" y="3933453"/>
            <a:ext cx="2784737" cy="369332"/>
          </a:xfrm>
          <a:prstGeom prst="rect">
            <a:avLst/>
          </a:prstGeom>
          <a:noFill/>
        </p:spPr>
        <p:txBody>
          <a:bodyPr wrap="none" rtlCol="0">
            <a:spAutoFit/>
          </a:bodyPr>
          <a:lstStyle/>
          <a:p>
            <a:pPr algn="ctr"/>
            <a:r>
              <a:rPr lang="en-US" dirty="0">
                <a:solidFill>
                  <a:schemeClr val="accent4"/>
                </a:solidFill>
                <a:latin typeface="Segoe UI" panose="020B0502040204020203" pitchFamily="34" charset="0"/>
                <a:cs typeface="Segoe UI" panose="020B0502040204020203" pitchFamily="34" charset="0"/>
              </a:rPr>
              <a:t>Natural Language Output</a:t>
            </a:r>
          </a:p>
        </p:txBody>
      </p:sp>
      <p:cxnSp>
        <p:nvCxnSpPr>
          <p:cNvPr id="14" name="Straight Arrow Connector 13">
            <a:extLst>
              <a:ext uri="{FF2B5EF4-FFF2-40B4-BE49-F238E27FC236}">
                <a16:creationId xmlns:a16="http://schemas.microsoft.com/office/drawing/2014/main" id="{6F57CA02-41C5-9F45-87B4-3C8B0CD0DB58}"/>
              </a:ext>
            </a:extLst>
          </p:cNvPr>
          <p:cNvCxnSpPr/>
          <p:nvPr/>
        </p:nvCxnSpPr>
        <p:spPr>
          <a:xfrm>
            <a:off x="4615543" y="3242156"/>
            <a:ext cx="2492828" cy="0"/>
          </a:xfrm>
          <a:prstGeom prst="straightConnector1">
            <a:avLst/>
          </a:prstGeom>
          <a:ln w="76200">
            <a:solidFill>
              <a:schemeClr val="bg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0325552-1685-D847-B521-CE5029629D35}"/>
              </a:ext>
            </a:extLst>
          </p:cNvPr>
          <p:cNvCxnSpPr>
            <a:cxnSpLocks/>
          </p:cNvCxnSpPr>
          <p:nvPr/>
        </p:nvCxnSpPr>
        <p:spPr>
          <a:xfrm flipH="1" flipV="1">
            <a:off x="4615543" y="3762480"/>
            <a:ext cx="2492828" cy="0"/>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177161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ECC2C2-110F-4240-9B0E-DC540427EE50}"/>
              </a:ext>
            </a:extLst>
          </p:cNvPr>
          <p:cNvSpPr>
            <a:spLocks noGrp="1"/>
          </p:cNvSpPr>
          <p:nvPr>
            <p:ph type="title"/>
          </p:nvPr>
        </p:nvSpPr>
        <p:spPr>
          <a:xfrm>
            <a:off x="479752" y="99389"/>
            <a:ext cx="10515600" cy="915035"/>
          </a:xfrm>
        </p:spPr>
        <p:txBody>
          <a:bodyPr anchor="ctr">
            <a:normAutofit/>
          </a:bodyPr>
          <a:lstStyle/>
          <a:p>
            <a:r>
              <a:rPr lang="en-US" sz="2800" b="1" dirty="0">
                <a:solidFill>
                  <a:schemeClr val="accent4"/>
                </a:solidFill>
                <a:latin typeface="Segoe UI" panose="020B0502040204020203" pitchFamily="34" charset="0"/>
                <a:cs typeface="Segoe UI" panose="020B0502040204020203" pitchFamily="34" charset="0"/>
              </a:rPr>
              <a:t>Natural Language as Output</a:t>
            </a:r>
            <a:r>
              <a:rPr lang="en-US" sz="2800" b="1" dirty="0">
                <a:solidFill>
                  <a:schemeClr val="tx2"/>
                </a:solidFill>
                <a:latin typeface="Segoe UI" panose="020B0502040204020203" pitchFamily="34" charset="0"/>
                <a:cs typeface="Segoe UI" panose="020B0502040204020203" pitchFamily="34" charset="0"/>
              </a:rPr>
              <a:t> </a:t>
            </a:r>
            <a:r>
              <a:rPr lang="en-US" sz="2800" b="1" dirty="0">
                <a:solidFill>
                  <a:schemeClr val="bg1">
                    <a:lumMod val="50000"/>
                    <a:lumOff val="50000"/>
                  </a:schemeClr>
                </a:solidFill>
                <a:latin typeface="Segoe UI" panose="020B0502040204020203" pitchFamily="34" charset="0"/>
                <a:cs typeface="Segoe UI" panose="020B0502040204020203" pitchFamily="34" charset="0"/>
              </a:rPr>
              <a:t>from Visualization Systems:</a:t>
            </a:r>
            <a:br>
              <a:rPr lang="en-US" sz="2800" b="1" dirty="0">
                <a:solidFill>
                  <a:schemeClr val="bg1">
                    <a:lumMod val="50000"/>
                    <a:lumOff val="50000"/>
                  </a:schemeClr>
                </a:solidFill>
                <a:latin typeface="Segoe UI" panose="020B0502040204020203" pitchFamily="34" charset="0"/>
                <a:cs typeface="Segoe UI" panose="020B0502040204020203" pitchFamily="34" charset="0"/>
              </a:rPr>
            </a:br>
            <a:r>
              <a:rPr lang="en-US" sz="2400" b="1" dirty="0">
                <a:latin typeface="Segoe UI" panose="020B0502040204020203" pitchFamily="34" charset="0"/>
                <a:cs typeface="Segoe UI" panose="020B0502040204020203" pitchFamily="34" charset="0"/>
              </a:rPr>
              <a:t>Recommendations to guide analysis and communication</a:t>
            </a:r>
            <a:endParaRPr lang="en-US" sz="2800" b="1" dirty="0">
              <a:latin typeface="Segoe UI" panose="020B0502040204020203" pitchFamily="34" charset="0"/>
              <a:cs typeface="Segoe UI" panose="020B0502040204020203" pitchFamily="34" charset="0"/>
            </a:endParaRPr>
          </a:p>
        </p:txBody>
      </p:sp>
      <p:sp>
        <p:nvSpPr>
          <p:cNvPr id="6" name="TextBox 5">
            <a:extLst>
              <a:ext uri="{FF2B5EF4-FFF2-40B4-BE49-F238E27FC236}">
                <a16:creationId xmlns:a16="http://schemas.microsoft.com/office/drawing/2014/main" id="{77810D5E-5A74-6E49-91CB-9B2472F538E7}"/>
              </a:ext>
            </a:extLst>
          </p:cNvPr>
          <p:cNvSpPr txBox="1"/>
          <p:nvPr/>
        </p:nvSpPr>
        <p:spPr>
          <a:xfrm>
            <a:off x="6609225" y="6464079"/>
            <a:ext cx="4898008" cy="276999"/>
          </a:xfrm>
          <a:prstGeom prst="rect">
            <a:avLst/>
          </a:prstGeom>
          <a:noFill/>
        </p:spPr>
        <p:txBody>
          <a:bodyPr wrap="none" rtlCol="0">
            <a:spAutoFit/>
          </a:bodyPr>
          <a:lstStyle/>
          <a:p>
            <a:pPr algn="r"/>
            <a:r>
              <a:rPr lang="en-US" sz="1200" dirty="0">
                <a:solidFill>
                  <a:schemeClr val="tx2"/>
                </a:solidFill>
                <a:latin typeface="Segoe UI" panose="020B0502040204020203" pitchFamily="34" charset="0"/>
                <a:cs typeface="Segoe UI" panose="020B0502040204020203" pitchFamily="34" charset="0"/>
              </a:rPr>
              <a:t>Augmenting Visualizations with Interactive “Data Facts”</a:t>
            </a:r>
            <a:r>
              <a:rPr lang="en-US" sz="1200" dirty="0">
                <a:solidFill>
                  <a:schemeClr val="bg1">
                    <a:lumMod val="50000"/>
                    <a:lumOff val="50000"/>
                  </a:schemeClr>
                </a:solidFill>
                <a:latin typeface="Segoe UI" panose="020B0502040204020203" pitchFamily="34" charset="0"/>
                <a:cs typeface="Segoe UI" panose="020B0502040204020203" pitchFamily="34" charset="0"/>
              </a:rPr>
              <a:t>, IEEE VIS 2018</a:t>
            </a:r>
          </a:p>
        </p:txBody>
      </p:sp>
      <p:pic>
        <p:nvPicPr>
          <p:cNvPr id="9" name="Picture 2">
            <a:extLst>
              <a:ext uri="{FF2B5EF4-FFF2-40B4-BE49-F238E27FC236}">
                <a16:creationId xmlns:a16="http://schemas.microsoft.com/office/drawing/2014/main" id="{06B28DD4-95F8-6540-A31F-C46D04809DB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69638" b="10505"/>
          <a:stretch/>
        </p:blipFill>
        <p:spPr bwMode="auto">
          <a:xfrm>
            <a:off x="632516" y="1014424"/>
            <a:ext cx="4200834" cy="299082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a:extLst>
              <a:ext uri="{FF2B5EF4-FFF2-40B4-BE49-F238E27FC236}">
                <a16:creationId xmlns:a16="http://schemas.microsoft.com/office/drawing/2014/main" id="{90F37BCD-73F9-0543-B723-B616EB110BB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0647" r="21983" b="10505"/>
          <a:stretch/>
        </p:blipFill>
        <p:spPr bwMode="auto">
          <a:xfrm>
            <a:off x="4953114" y="1014424"/>
            <a:ext cx="6554119" cy="299082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a:extLst>
              <a:ext uri="{FF2B5EF4-FFF2-40B4-BE49-F238E27FC236}">
                <a16:creationId xmlns:a16="http://schemas.microsoft.com/office/drawing/2014/main" id="{95AD56A9-26A4-3C44-9C03-5C5B555948E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8460" b="22347"/>
          <a:stretch/>
        </p:blipFill>
        <p:spPr bwMode="auto">
          <a:xfrm>
            <a:off x="632516" y="4053022"/>
            <a:ext cx="3087048" cy="26880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67828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ECC2C2-110F-4240-9B0E-DC540427EE50}"/>
              </a:ext>
            </a:extLst>
          </p:cNvPr>
          <p:cNvSpPr>
            <a:spLocks noGrp="1"/>
          </p:cNvSpPr>
          <p:nvPr>
            <p:ph type="title"/>
          </p:nvPr>
        </p:nvSpPr>
        <p:spPr>
          <a:xfrm>
            <a:off x="479752" y="99389"/>
            <a:ext cx="10515600" cy="915035"/>
          </a:xfrm>
        </p:spPr>
        <p:txBody>
          <a:bodyPr anchor="ctr">
            <a:normAutofit/>
          </a:bodyPr>
          <a:lstStyle/>
          <a:p>
            <a:r>
              <a:rPr lang="en-US" sz="2800" b="1" dirty="0">
                <a:solidFill>
                  <a:schemeClr val="accent4"/>
                </a:solidFill>
                <a:latin typeface="Segoe UI" panose="020B0502040204020203" pitchFamily="34" charset="0"/>
                <a:cs typeface="Segoe UI" panose="020B0502040204020203" pitchFamily="34" charset="0"/>
              </a:rPr>
              <a:t>Natural Language as Output</a:t>
            </a:r>
            <a:r>
              <a:rPr lang="en-US" sz="2800" b="1" dirty="0">
                <a:solidFill>
                  <a:schemeClr val="tx2"/>
                </a:solidFill>
                <a:latin typeface="Segoe UI" panose="020B0502040204020203" pitchFamily="34" charset="0"/>
                <a:cs typeface="Segoe UI" panose="020B0502040204020203" pitchFamily="34" charset="0"/>
              </a:rPr>
              <a:t> </a:t>
            </a:r>
            <a:r>
              <a:rPr lang="en-US" sz="2800" b="1" dirty="0">
                <a:solidFill>
                  <a:schemeClr val="bg1">
                    <a:lumMod val="50000"/>
                    <a:lumOff val="50000"/>
                  </a:schemeClr>
                </a:solidFill>
                <a:latin typeface="Segoe UI" panose="020B0502040204020203" pitchFamily="34" charset="0"/>
                <a:cs typeface="Segoe UI" panose="020B0502040204020203" pitchFamily="34" charset="0"/>
              </a:rPr>
              <a:t>from Visualization Systems:</a:t>
            </a:r>
            <a:br>
              <a:rPr lang="en-US" sz="2800" b="1" dirty="0">
                <a:solidFill>
                  <a:schemeClr val="bg1">
                    <a:lumMod val="50000"/>
                    <a:lumOff val="50000"/>
                  </a:schemeClr>
                </a:solidFill>
                <a:latin typeface="Segoe UI" panose="020B0502040204020203" pitchFamily="34" charset="0"/>
                <a:cs typeface="Segoe UI" panose="020B0502040204020203" pitchFamily="34" charset="0"/>
              </a:rPr>
            </a:br>
            <a:r>
              <a:rPr lang="en-US" sz="2400" b="1" dirty="0">
                <a:latin typeface="Segoe UI" panose="020B0502040204020203" pitchFamily="34" charset="0"/>
                <a:cs typeface="Segoe UI" panose="020B0502040204020203" pitchFamily="34" charset="0"/>
              </a:rPr>
              <a:t>Recommendations to guide analysis and communication</a:t>
            </a:r>
            <a:endParaRPr lang="en-US" sz="2800" b="1" dirty="0">
              <a:latin typeface="Segoe UI" panose="020B0502040204020203" pitchFamily="34" charset="0"/>
              <a:cs typeface="Segoe UI" panose="020B0502040204020203" pitchFamily="34" charset="0"/>
            </a:endParaRPr>
          </a:p>
        </p:txBody>
      </p:sp>
      <p:pic>
        <p:nvPicPr>
          <p:cNvPr id="12" name="Picture 11">
            <a:extLst>
              <a:ext uri="{FF2B5EF4-FFF2-40B4-BE49-F238E27FC236}">
                <a16:creationId xmlns:a16="http://schemas.microsoft.com/office/drawing/2014/main" id="{A8D543BC-166B-D943-918A-520D35E6A890}"/>
              </a:ext>
            </a:extLst>
          </p:cNvPr>
          <p:cNvPicPr>
            <a:picLocks noChangeAspect="1"/>
          </p:cNvPicPr>
          <p:nvPr/>
        </p:nvPicPr>
        <p:blipFill rotWithShape="1">
          <a:blip r:embed="rId3"/>
          <a:srcRect r="81803"/>
          <a:stretch/>
        </p:blipFill>
        <p:spPr>
          <a:xfrm>
            <a:off x="619452" y="1014424"/>
            <a:ext cx="2396299" cy="2966303"/>
          </a:xfrm>
          <a:prstGeom prst="rect">
            <a:avLst/>
          </a:prstGeom>
          <a:solidFill>
            <a:schemeClr val="tx1"/>
          </a:solidFill>
        </p:spPr>
      </p:pic>
      <p:pic>
        <p:nvPicPr>
          <p:cNvPr id="7" name="Picture 6">
            <a:extLst>
              <a:ext uri="{FF2B5EF4-FFF2-40B4-BE49-F238E27FC236}">
                <a16:creationId xmlns:a16="http://schemas.microsoft.com/office/drawing/2014/main" id="{919EF9F9-2067-484F-AB6A-4FE1CE5A86A4}"/>
              </a:ext>
            </a:extLst>
          </p:cNvPr>
          <p:cNvPicPr>
            <a:picLocks noChangeAspect="1"/>
          </p:cNvPicPr>
          <p:nvPr/>
        </p:nvPicPr>
        <p:blipFill rotWithShape="1">
          <a:blip r:embed="rId3"/>
          <a:srcRect l="18952" r="42034"/>
          <a:stretch/>
        </p:blipFill>
        <p:spPr>
          <a:xfrm>
            <a:off x="3379288" y="1014424"/>
            <a:ext cx="5137695" cy="2966303"/>
          </a:xfrm>
          <a:prstGeom prst="rect">
            <a:avLst/>
          </a:prstGeom>
          <a:solidFill>
            <a:schemeClr val="tx1"/>
          </a:solidFill>
        </p:spPr>
      </p:pic>
      <p:pic>
        <p:nvPicPr>
          <p:cNvPr id="8" name="Picture 7">
            <a:extLst>
              <a:ext uri="{FF2B5EF4-FFF2-40B4-BE49-F238E27FC236}">
                <a16:creationId xmlns:a16="http://schemas.microsoft.com/office/drawing/2014/main" id="{5677B5DE-ADF7-1847-AE7E-E5582129D74C}"/>
              </a:ext>
            </a:extLst>
          </p:cNvPr>
          <p:cNvPicPr>
            <a:picLocks noChangeAspect="1"/>
          </p:cNvPicPr>
          <p:nvPr/>
        </p:nvPicPr>
        <p:blipFill rotWithShape="1">
          <a:blip r:embed="rId3"/>
          <a:srcRect l="59422"/>
          <a:stretch/>
        </p:blipFill>
        <p:spPr>
          <a:xfrm>
            <a:off x="619451" y="4066471"/>
            <a:ext cx="4849765" cy="2692140"/>
          </a:xfrm>
          <a:prstGeom prst="rect">
            <a:avLst/>
          </a:prstGeom>
          <a:solidFill>
            <a:schemeClr val="tx1"/>
          </a:solidFill>
        </p:spPr>
      </p:pic>
      <p:sp>
        <p:nvSpPr>
          <p:cNvPr id="13" name="TextBox 12">
            <a:extLst>
              <a:ext uri="{FF2B5EF4-FFF2-40B4-BE49-F238E27FC236}">
                <a16:creationId xmlns:a16="http://schemas.microsoft.com/office/drawing/2014/main" id="{8F5C60FC-8A99-5F46-8D34-67B8264B211E}"/>
              </a:ext>
            </a:extLst>
          </p:cNvPr>
          <p:cNvSpPr txBox="1"/>
          <p:nvPr/>
        </p:nvSpPr>
        <p:spPr>
          <a:xfrm>
            <a:off x="5969479" y="6481612"/>
            <a:ext cx="5537754" cy="276999"/>
          </a:xfrm>
          <a:prstGeom prst="rect">
            <a:avLst/>
          </a:prstGeom>
          <a:noFill/>
        </p:spPr>
        <p:txBody>
          <a:bodyPr wrap="square" rtlCol="0">
            <a:spAutoFit/>
          </a:bodyPr>
          <a:lstStyle/>
          <a:p>
            <a:pPr algn="r"/>
            <a:r>
              <a:rPr lang="en-US" sz="1200" dirty="0">
                <a:solidFill>
                  <a:schemeClr val="tx2"/>
                </a:solidFill>
                <a:latin typeface="Segoe UI" panose="020B0502040204020203" pitchFamily="34" charset="0"/>
                <a:cs typeface="Segoe UI" panose="020B0502040204020203" pitchFamily="34" charset="0"/>
              </a:rPr>
              <a:t>Utterance Recommendations for Conversational Visual Analysis</a:t>
            </a:r>
            <a:r>
              <a:rPr lang="en-US" sz="1200" dirty="0">
                <a:solidFill>
                  <a:schemeClr val="bg1">
                    <a:lumMod val="50000"/>
                    <a:lumOff val="50000"/>
                  </a:schemeClr>
                </a:solidFill>
                <a:latin typeface="Segoe UI" panose="020B0502040204020203" pitchFamily="34" charset="0"/>
                <a:cs typeface="Segoe UI" panose="020B0502040204020203" pitchFamily="34" charset="0"/>
              </a:rPr>
              <a:t>, ACM UIST 2021</a:t>
            </a:r>
          </a:p>
        </p:txBody>
      </p:sp>
    </p:spTree>
    <p:extLst>
      <p:ext uri="{BB962C8B-B14F-4D97-AF65-F5344CB8AC3E}">
        <p14:creationId xmlns:p14="http://schemas.microsoft.com/office/powerpoint/2010/main" val="12849013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Content Placeholder 4" descr="User with solid fill">
            <a:extLst>
              <a:ext uri="{FF2B5EF4-FFF2-40B4-BE49-F238E27FC236}">
                <a16:creationId xmlns:a16="http://schemas.microsoft.com/office/drawing/2014/main" id="{972554D2-37C5-1042-8D92-17607A934110}"/>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1703371" y="3112728"/>
            <a:ext cx="1325563" cy="1325563"/>
          </a:xfrm>
        </p:spPr>
      </p:pic>
      <p:grpSp>
        <p:nvGrpSpPr>
          <p:cNvPr id="28" name="Group 27">
            <a:extLst>
              <a:ext uri="{FF2B5EF4-FFF2-40B4-BE49-F238E27FC236}">
                <a16:creationId xmlns:a16="http://schemas.microsoft.com/office/drawing/2014/main" id="{0AE45DA0-219D-D949-B5BF-D1FD64C88B01}"/>
              </a:ext>
            </a:extLst>
          </p:cNvPr>
          <p:cNvGrpSpPr/>
          <p:nvPr/>
        </p:nvGrpSpPr>
        <p:grpSpPr>
          <a:xfrm>
            <a:off x="9081723" y="2908772"/>
            <a:ext cx="1902647" cy="1902646"/>
            <a:chOff x="7004736" y="2393092"/>
            <a:chExt cx="2071817" cy="2071816"/>
          </a:xfrm>
          <a:solidFill>
            <a:schemeClr val="tx1"/>
          </a:solidFill>
        </p:grpSpPr>
        <p:pic>
          <p:nvPicPr>
            <p:cNvPr id="29" name="Graphic 28" descr="Monitor with solid fill">
              <a:extLst>
                <a:ext uri="{FF2B5EF4-FFF2-40B4-BE49-F238E27FC236}">
                  <a16:creationId xmlns:a16="http://schemas.microsoft.com/office/drawing/2014/main" id="{094B53D0-94EE-1D4E-9C67-04A2A6D4EBE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004736" y="2393092"/>
              <a:ext cx="2071816" cy="2071816"/>
            </a:xfrm>
            <a:prstGeom prst="rect">
              <a:avLst/>
            </a:prstGeom>
          </p:spPr>
        </p:pic>
        <p:pic>
          <p:nvPicPr>
            <p:cNvPr id="30" name="Graphic 29" descr="Database with solid fill">
              <a:extLst>
                <a:ext uri="{FF2B5EF4-FFF2-40B4-BE49-F238E27FC236}">
                  <a16:creationId xmlns:a16="http://schemas.microsoft.com/office/drawing/2014/main" id="{4F4E3F60-8E29-4A49-A3DB-963A704C7DA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572501" y="3886200"/>
              <a:ext cx="504052" cy="504052"/>
            </a:xfrm>
            <a:prstGeom prst="rect">
              <a:avLst/>
            </a:prstGeom>
          </p:spPr>
        </p:pic>
        <p:pic>
          <p:nvPicPr>
            <p:cNvPr id="31" name="Graphic 30" descr="Bar chart with solid fill">
              <a:extLst>
                <a:ext uri="{FF2B5EF4-FFF2-40B4-BE49-F238E27FC236}">
                  <a16:creationId xmlns:a16="http://schemas.microsoft.com/office/drawing/2014/main" id="{E230D654-0C9D-0248-9B20-EA7448C047B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313275" y="2920314"/>
              <a:ext cx="727369" cy="727369"/>
            </a:xfrm>
            <a:prstGeom prst="rect">
              <a:avLst/>
            </a:prstGeom>
          </p:spPr>
        </p:pic>
        <p:pic>
          <p:nvPicPr>
            <p:cNvPr id="32" name="Graphic 31" descr="Upward trend with solid fill">
              <a:extLst>
                <a:ext uri="{FF2B5EF4-FFF2-40B4-BE49-F238E27FC236}">
                  <a16:creationId xmlns:a16="http://schemas.microsoft.com/office/drawing/2014/main" id="{AA842413-FA70-C64F-BDEA-AEE9C9A976B7}"/>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040644" y="2920252"/>
              <a:ext cx="727369" cy="727369"/>
            </a:xfrm>
            <a:prstGeom prst="rect">
              <a:avLst/>
            </a:prstGeom>
          </p:spPr>
        </p:pic>
      </p:grpSp>
      <p:cxnSp>
        <p:nvCxnSpPr>
          <p:cNvPr id="33" name="Straight Arrow Connector 32">
            <a:extLst>
              <a:ext uri="{FF2B5EF4-FFF2-40B4-BE49-F238E27FC236}">
                <a16:creationId xmlns:a16="http://schemas.microsoft.com/office/drawing/2014/main" id="{E413FAA6-074A-1447-92F3-D6D117438B6E}"/>
              </a:ext>
            </a:extLst>
          </p:cNvPr>
          <p:cNvCxnSpPr>
            <a:cxnSpLocks/>
          </p:cNvCxnSpPr>
          <p:nvPr/>
        </p:nvCxnSpPr>
        <p:spPr>
          <a:xfrm>
            <a:off x="3551722" y="3636791"/>
            <a:ext cx="5197643" cy="0"/>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E65B2EAA-704E-7941-97C8-1920C4845D46}"/>
              </a:ext>
            </a:extLst>
          </p:cNvPr>
          <p:cNvCxnSpPr>
            <a:cxnSpLocks/>
          </p:cNvCxnSpPr>
          <p:nvPr/>
        </p:nvCxnSpPr>
        <p:spPr>
          <a:xfrm flipH="1">
            <a:off x="3551722" y="4060865"/>
            <a:ext cx="5197643" cy="0"/>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47A3D55B-77AA-2F4A-ABFD-D9DE979DD5D4}"/>
              </a:ext>
            </a:extLst>
          </p:cNvPr>
          <p:cNvSpPr txBox="1"/>
          <p:nvPr/>
        </p:nvSpPr>
        <p:spPr>
          <a:xfrm>
            <a:off x="8824856" y="4747705"/>
            <a:ext cx="2416380" cy="307777"/>
          </a:xfrm>
          <a:prstGeom prst="rect">
            <a:avLst/>
          </a:prstGeom>
          <a:noFill/>
          <a:ln>
            <a:noFill/>
          </a:ln>
        </p:spPr>
        <p:txBody>
          <a:bodyPr wrap="square"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fr-FR" sz="1400" b="1" i="0" u="none" strike="noStrike" kern="1200" cap="none" spc="0" normalizeH="0" baseline="0" noProof="0" dirty="0" err="1">
                <a:ln>
                  <a:noFill/>
                </a:ln>
                <a:solidFill>
                  <a:schemeClr val="bg1">
                    <a:lumMod val="75000"/>
                    <a:lumOff val="25000"/>
                  </a:schemeClr>
                </a:solidFill>
                <a:effectLst/>
                <a:uLnTx/>
                <a:uFillTx/>
                <a:latin typeface="Segoe UI" panose="020B0502040204020203" pitchFamily="34" charset="0"/>
                <a:ea typeface="+mn-ea"/>
                <a:cs typeface="Segoe UI" panose="020B0502040204020203" pitchFamily="34" charset="0"/>
              </a:rPr>
              <a:t>Visualization</a:t>
            </a:r>
            <a:r>
              <a:rPr kumimoji="0" lang="fr-FR" sz="1400" b="1" i="0" u="none" strike="noStrike" kern="1200" cap="none" spc="0" normalizeH="0" baseline="0" noProof="0" dirty="0">
                <a:ln>
                  <a:noFill/>
                </a:ln>
                <a:solidFill>
                  <a:schemeClr val="bg1">
                    <a:lumMod val="75000"/>
                    <a:lumOff val="25000"/>
                  </a:schemeClr>
                </a:solidFill>
                <a:effectLst/>
                <a:uLnTx/>
                <a:uFillTx/>
                <a:latin typeface="Segoe UI" panose="020B0502040204020203" pitchFamily="34" charset="0"/>
                <a:ea typeface="+mn-ea"/>
                <a:cs typeface="Segoe UI" panose="020B0502040204020203" pitchFamily="34" charset="0"/>
              </a:rPr>
              <a:t> </a:t>
            </a:r>
            <a:r>
              <a:rPr kumimoji="0" lang="fr-FR" sz="1400" b="1" i="0" u="none" strike="noStrike" kern="1200" cap="none" spc="0" normalizeH="0" baseline="0" noProof="0" dirty="0" err="1">
                <a:ln>
                  <a:noFill/>
                </a:ln>
                <a:solidFill>
                  <a:schemeClr val="bg1">
                    <a:lumMod val="75000"/>
                    <a:lumOff val="25000"/>
                  </a:schemeClr>
                </a:solidFill>
                <a:effectLst/>
                <a:uLnTx/>
                <a:uFillTx/>
                <a:latin typeface="Segoe UI" panose="020B0502040204020203" pitchFamily="34" charset="0"/>
                <a:ea typeface="+mn-ea"/>
                <a:cs typeface="Segoe UI" panose="020B0502040204020203" pitchFamily="34" charset="0"/>
              </a:rPr>
              <a:t>Systems</a:t>
            </a:r>
            <a:endParaRPr kumimoji="0" lang="fr-FR" sz="1400" b="1" i="0" u="none" strike="noStrike" kern="1200" cap="none" spc="0" normalizeH="0" baseline="0" noProof="0" dirty="0">
              <a:ln>
                <a:noFill/>
              </a:ln>
              <a:solidFill>
                <a:schemeClr val="bg1">
                  <a:lumMod val="75000"/>
                  <a:lumOff val="25000"/>
                </a:schemeClr>
              </a:solidFill>
              <a:effectLst/>
              <a:uLnTx/>
              <a:uFillTx/>
              <a:latin typeface="Segoe UI" panose="020B0502040204020203" pitchFamily="34" charset="0"/>
              <a:ea typeface="+mn-ea"/>
              <a:cs typeface="Segoe UI" panose="020B0502040204020203" pitchFamily="34" charset="0"/>
            </a:endParaRPr>
          </a:p>
        </p:txBody>
      </p:sp>
      <p:sp>
        <p:nvSpPr>
          <p:cNvPr id="36" name="TextBox 35">
            <a:extLst>
              <a:ext uri="{FF2B5EF4-FFF2-40B4-BE49-F238E27FC236}">
                <a16:creationId xmlns:a16="http://schemas.microsoft.com/office/drawing/2014/main" id="{F7A7D922-1520-7C41-BEEF-BE4C3816778B}"/>
              </a:ext>
            </a:extLst>
          </p:cNvPr>
          <p:cNvSpPr txBox="1"/>
          <p:nvPr/>
        </p:nvSpPr>
        <p:spPr>
          <a:xfrm>
            <a:off x="1384255" y="4743588"/>
            <a:ext cx="1963794" cy="307777"/>
          </a:xfrm>
          <a:prstGeom prst="rect">
            <a:avLst/>
          </a:prstGeom>
          <a:noFill/>
          <a:ln>
            <a:noFill/>
          </a:ln>
        </p:spPr>
        <p:txBody>
          <a:bodyPr wrap="square"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fr-FR" sz="1400" b="1" i="0" u="none" strike="noStrike" kern="1200" cap="none" spc="0" normalizeH="0" baseline="0" noProof="0" dirty="0">
                <a:ln>
                  <a:noFill/>
                </a:ln>
                <a:solidFill>
                  <a:schemeClr val="bg1">
                    <a:lumMod val="75000"/>
                    <a:lumOff val="25000"/>
                  </a:schemeClr>
                </a:solidFill>
                <a:effectLst/>
                <a:uLnTx/>
                <a:uFillTx/>
                <a:latin typeface="Segoe UI" panose="020B0502040204020203" pitchFamily="34" charset="0"/>
                <a:ea typeface="+mn-ea"/>
                <a:cs typeface="Segoe UI" panose="020B0502040204020203" pitchFamily="34" charset="0"/>
              </a:rPr>
              <a:t>Humans</a:t>
            </a:r>
          </a:p>
        </p:txBody>
      </p:sp>
    </p:spTree>
    <p:extLst>
      <p:ext uri="{BB962C8B-B14F-4D97-AF65-F5344CB8AC3E}">
        <p14:creationId xmlns:p14="http://schemas.microsoft.com/office/powerpoint/2010/main" val="2204003312"/>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2540</TotalTime>
  <Words>794</Words>
  <Application>Microsoft Macintosh PowerPoint</Application>
  <PresentationFormat>Widescreen</PresentationFormat>
  <Paragraphs>88</Paragraphs>
  <Slides>11</Slides>
  <Notes>11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Arial</vt:lpstr>
      <vt:lpstr>Avenir Light</vt:lpstr>
      <vt:lpstr>Calibri</vt:lpstr>
      <vt:lpstr>Calibri Light</vt:lpstr>
      <vt:lpstr>Segoe UI</vt:lpstr>
      <vt:lpstr>Office Theme</vt:lpstr>
      <vt:lpstr>Natural Language as Input for and Output from Visualization Systems</vt:lpstr>
      <vt:lpstr>PowerPoint Presentation</vt:lpstr>
      <vt:lpstr>PowerPoint Presentation</vt:lpstr>
      <vt:lpstr>PowerPoint Presentation</vt:lpstr>
      <vt:lpstr>PowerPoint Presentation</vt:lpstr>
      <vt:lpstr>PowerPoint Presentation</vt:lpstr>
      <vt:lpstr>Natural Language as Output from Visualization Systems: Recommendations to guide analysis and communication</vt:lpstr>
      <vt:lpstr>Natural Language as Output from Visualization Systems: Recommendations to guide analysis and communication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Natural Language as Input for and Output from Visualizations</dc:title>
  <dc:creator>Arjun Srinivasan</dc:creator>
  <cp:lastModifiedBy>Arjun Srinivasan</cp:lastModifiedBy>
  <cp:revision>74</cp:revision>
  <dcterms:created xsi:type="dcterms:W3CDTF">2021-10-22T15:14:13Z</dcterms:created>
  <dcterms:modified xsi:type="dcterms:W3CDTF">2021-10-26T02:51:42Z</dcterms:modified>
</cp:coreProperties>
</file>